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Lato" panose="020F0502020204030203" pitchFamily="34" charset="0"/>
      <p:regular r:id="rId65"/>
      <p:bold r:id="rId66"/>
      <p:italic r:id="rId67"/>
      <p:boldItalic r:id="rId68"/>
    </p:embeddedFont>
    <p:embeddedFont>
      <p:font typeface="Open Sans" panose="020B0604020202020204" charset="0"/>
      <p:regular r:id="rId69"/>
      <p:bold r:id="rId70"/>
      <p:italic r:id="rId71"/>
      <p:boldItalic r:id="rId72"/>
    </p:embeddedFont>
    <p:embeddedFont>
      <p:font typeface="Raleway" panose="020B0604020202020204" charset="0"/>
      <p:regular r:id="rId73"/>
      <p:bold r:id="rId74"/>
      <p:italic r:id="rId75"/>
      <p:boldItalic r:id="rId76"/>
    </p:embeddedFont>
    <p:embeddedFont>
      <p:font typeface="Roboto"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886" autoAdjust="0"/>
  </p:normalViewPr>
  <p:slideViewPr>
    <p:cSldViewPr snapToGrid="0">
      <p:cViewPr varScale="1">
        <p:scale>
          <a:sx n="78" d="100"/>
          <a:sy n="78" d="100"/>
        </p:scale>
        <p:origin x="1062"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sKa0eaKsdA0"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A4QcyW-qTU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Oblique_effect#/media/File:Machsquare.p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Greeble_(psychology)"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Two-streams_hypothesis#/media/File:Ventral-dorsal_streams.sv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theatlantic.com/science/archive/2018/12/83-things-blew-our-minds-2018/579046/"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blogs.scientificamerican.com/illusion-chasers/the-2017-best-illusion-of-the-year-contest/?redirect=1"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SteveStuWill/status/1050345335145422849"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wistedsifter.com/2018/07/new-munker-illusion-where-every-dot-is-same-color/"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twitter.com/NovickProf/status/1019592963259691008" TargetMode="External"/><Relationship Id="rId4" Type="http://schemas.openxmlformats.org/officeDocument/2006/relationships/hyperlink" Target="https://en.wikipedia.org/wiki/White%27s_illusion"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SteveStuWill/status/1050345346914607105"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blogs.scientificamerican.com/illusion-chasers/the-tilted-road-illusion/"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blogs.scientificamerican.com/illusion-chasers/the-tilted-road-illusion/"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co/wReYo1466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giannisarcone.com/Muller_lyer_illusion.htm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8" Type="http://schemas.openxmlformats.org/officeDocument/2006/relationships/hyperlink" Target="https://t.co/LioRrI9pAK" TargetMode="External"/><Relationship Id="rId13" Type="http://schemas.openxmlformats.org/officeDocument/2006/relationships/hyperlink" Target="http://gocognitive.net/demo/mapping-your-blindspot" TargetMode="External"/><Relationship Id="rId3" Type="http://schemas.openxmlformats.org/officeDocument/2006/relationships/hyperlink" Target="https://michaelbach.de/ot/mot-snakes/index.html" TargetMode="External"/><Relationship Id="rId7" Type="http://schemas.openxmlformats.org/officeDocument/2006/relationships/hyperlink" Target="https://twitter.com/SteveStuWill/status/1050345372608917504" TargetMode="External"/><Relationship Id="rId12" Type="http://schemas.openxmlformats.org/officeDocument/2006/relationships/hyperlink" Target="http://gocognitive.net/demo/light-above"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en.wikipedia.org/wiki/Spinning_Dancer" TargetMode="External"/><Relationship Id="rId11" Type="http://schemas.openxmlformats.org/officeDocument/2006/relationships/hyperlink" Target="https://www.nytimes.com/interactive/2018/05/16/upshot/audio-clip-yanny-laurel-debate.html" TargetMode="External"/><Relationship Id="rId5" Type="http://schemas.openxmlformats.org/officeDocument/2006/relationships/hyperlink" Target="https://www.buzzfeed.com/kellyoakes/captivating-optical-illusion-gifs-that-will-make-your-brain" TargetMode="External"/><Relationship Id="rId15" Type="http://schemas.openxmlformats.org/officeDocument/2006/relationships/hyperlink" Target="https://www.npr.org/sections/13.7/2015/03/20/393359996/we-experience-the-world-we-infer-not-the-world-as-it-is" TargetMode="External"/><Relationship Id="rId10" Type="http://schemas.openxmlformats.org/officeDocument/2006/relationships/hyperlink" Target="https://twitter.com/CloeCouture/status/996218489831473152" TargetMode="External"/><Relationship Id="rId4" Type="http://schemas.openxmlformats.org/officeDocument/2006/relationships/hyperlink" Target="https://twitter.com/action_brain/status/1119972965829857280" TargetMode="External"/><Relationship Id="rId9" Type="http://schemas.openxmlformats.org/officeDocument/2006/relationships/hyperlink" Target="https://twitter.com/SteveStuWill/status/1079418299216261120" TargetMode="External"/><Relationship Id="rId14" Type="http://schemas.openxmlformats.org/officeDocument/2006/relationships/hyperlink" Target="https://www.npr.org/sections/health-shots/2014/11/10/361219912/if-the-same-shade-looks-both-yellow-and-gray-whats-colo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18281d351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18281d35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18281d351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18281d35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18281d351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18281d35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D</a:t>
            </a:r>
            <a:endParaRPr/>
          </a:p>
          <a:p>
            <a:pPr marL="0" lvl="0" indent="0" algn="l" rtl="0">
              <a:spcBef>
                <a:spcPts val="0"/>
              </a:spcBef>
              <a:spcAft>
                <a:spcPts val="0"/>
              </a:spcAft>
              <a:buNone/>
            </a:pPr>
            <a:r>
              <a:rPr lang="en"/>
              <a:t>-connect back to discussion on all models are false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18281d351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18281d35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8281d351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8281d351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B</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8281d35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8281d35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-should have read about these in the lab manual</a:t>
            </a:r>
          </a:p>
          <a:p>
            <a:pPr marL="0" lvl="0" indent="0" algn="l" rtl="0">
              <a:spcBef>
                <a:spcPts val="0"/>
              </a:spcBef>
              <a:spcAft>
                <a:spcPts val="0"/>
              </a:spcAft>
              <a:buNone/>
            </a:pPr>
            <a:r>
              <a:rPr lang="en" dirty="0"/>
              <a:t>-give examples of QRPs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18281d351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18281d351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18281d351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18281d351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-Reproducibility projects</a:t>
            </a:r>
            <a:endParaRPr dirty="0"/>
          </a:p>
          <a:p>
            <a:pPr marL="0" lvl="0" indent="0" algn="l" rtl="0">
              <a:spcBef>
                <a:spcPts val="0"/>
              </a:spcBef>
              <a:spcAft>
                <a:spcPts val="0"/>
              </a:spcAft>
              <a:buNone/>
            </a:pPr>
            <a:r>
              <a:rPr lang="en" dirty="0"/>
              <a:t>-Crowdsourced projects</a:t>
            </a:r>
            <a:endParaRPr dirty="0"/>
          </a:p>
          <a:p>
            <a:pPr marL="0" lvl="0" indent="0" algn="l" rtl="0">
              <a:spcBef>
                <a:spcPts val="0"/>
              </a:spcBef>
              <a:spcAft>
                <a:spcPts val="0"/>
              </a:spcAft>
              <a:buNone/>
            </a:pPr>
            <a:r>
              <a:rPr lang="en" dirty="0"/>
              <a:t>-Badges</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The lab manual referred to open science principles such as:</a:t>
            </a:r>
            <a:endParaRPr dirty="0"/>
          </a:p>
          <a:p>
            <a:pPr marL="0" lvl="0" indent="0" algn="l" rtl="0">
              <a:spcBef>
                <a:spcPts val="0"/>
              </a:spcBef>
              <a:spcAft>
                <a:spcPts val="0"/>
              </a:spcAft>
              <a:buClr>
                <a:schemeClr val="dk1"/>
              </a:buClr>
              <a:buSzPts val="1100"/>
              <a:buFont typeface="Arial"/>
              <a:buNone/>
            </a:pPr>
            <a:r>
              <a:rPr lang="en" dirty="0"/>
              <a:t>-preregistration (Open Science Framework)</a:t>
            </a:r>
            <a:endParaRPr dirty="0"/>
          </a:p>
          <a:p>
            <a:pPr marL="0" lvl="0" indent="0" algn="l" rtl="0">
              <a:spcBef>
                <a:spcPts val="0"/>
              </a:spcBef>
              <a:spcAft>
                <a:spcPts val="0"/>
              </a:spcAft>
              <a:buClr>
                <a:schemeClr val="dk1"/>
              </a:buClr>
              <a:buSzPts val="1100"/>
              <a:buFont typeface="Arial"/>
              <a:buNone/>
            </a:pPr>
            <a:r>
              <a:rPr lang="en" dirty="0"/>
              <a:t>-open lab notebooks</a:t>
            </a:r>
            <a:endParaRPr dirty="0"/>
          </a:p>
          <a:p>
            <a:pPr marL="0" lvl="0" indent="0" algn="l" rtl="0">
              <a:spcBef>
                <a:spcPts val="0"/>
              </a:spcBef>
              <a:spcAft>
                <a:spcPts val="0"/>
              </a:spcAft>
              <a:buClr>
                <a:schemeClr val="dk1"/>
              </a:buClr>
              <a:buSzPts val="1100"/>
              <a:buFont typeface="Arial"/>
              <a:buNone/>
            </a:pPr>
            <a:r>
              <a:rPr lang="en" dirty="0"/>
              <a:t>-codebooks</a:t>
            </a:r>
            <a:endParaRPr dirty="0"/>
          </a:p>
          <a:p>
            <a:pPr marL="0" lvl="0" indent="0" algn="l" rtl="0">
              <a:spcBef>
                <a:spcPts val="0"/>
              </a:spcBef>
              <a:spcAft>
                <a:spcPts val="0"/>
              </a:spcAft>
              <a:buClr>
                <a:schemeClr val="dk1"/>
              </a:buClr>
              <a:buSzPts val="1100"/>
              <a:buFont typeface="Arial"/>
              <a:buNone/>
            </a:pPr>
            <a:r>
              <a:rPr lang="en" dirty="0"/>
              <a:t>-managing projects on the Open Science Framework</a:t>
            </a:r>
            <a:endParaRPr dirty="0"/>
          </a:p>
          <a:p>
            <a:pPr marL="0" lvl="0" indent="0" algn="l" rtl="0">
              <a:spcBef>
                <a:spcPts val="0"/>
              </a:spcBef>
              <a:spcAft>
                <a:spcPts val="0"/>
              </a:spcAft>
              <a:buClr>
                <a:schemeClr val="dk1"/>
              </a:buClr>
              <a:buSzPts val="1100"/>
              <a:buFont typeface="Arial"/>
              <a:buNone/>
            </a:pPr>
            <a:r>
              <a:rPr lang="en" dirty="0"/>
              <a:t>-Start-to-Finish Project checklists</a:t>
            </a:r>
            <a:endParaRPr dirty="0"/>
          </a:p>
          <a:p>
            <a:pPr marL="0" lvl="0" indent="0" algn="l" rtl="0">
              <a:spcBef>
                <a:spcPts val="0"/>
              </a:spcBef>
              <a:spcAft>
                <a:spcPts val="0"/>
              </a:spcAft>
              <a:buClr>
                <a:schemeClr val="dk1"/>
              </a:buClr>
              <a:buSzPts val="1100"/>
              <a:buFont typeface="Arial"/>
              <a:buNone/>
            </a:pPr>
            <a:r>
              <a:rPr lang="en" dirty="0"/>
              <a:t>-detailed documentation</a:t>
            </a:r>
            <a:endParaRPr dirty="0"/>
          </a:p>
          <a:p>
            <a:pPr marL="0" lvl="0" indent="0" algn="l" rtl="0">
              <a:spcBef>
                <a:spcPts val="0"/>
              </a:spcBef>
              <a:spcAft>
                <a:spcPts val="0"/>
              </a:spcAft>
              <a:buClr>
                <a:schemeClr val="dk1"/>
              </a:buClr>
              <a:buSzPts val="1100"/>
              <a:buFont typeface="Arial"/>
              <a:buNone/>
            </a:pPr>
            <a:r>
              <a:rPr lang="en" dirty="0"/>
              <a:t>-open materials</a:t>
            </a:r>
            <a:endParaRPr dirty="0"/>
          </a:p>
          <a:p>
            <a:pPr marL="0" lvl="0" indent="0" algn="l" rtl="0">
              <a:spcBef>
                <a:spcPts val="0"/>
              </a:spcBef>
              <a:spcAft>
                <a:spcPts val="0"/>
              </a:spcAft>
              <a:buClr>
                <a:schemeClr val="dk1"/>
              </a:buClr>
              <a:buSzPts val="1100"/>
              <a:buFont typeface="Arial"/>
              <a:buNone/>
            </a:pPr>
            <a:r>
              <a:rPr lang="en" dirty="0"/>
              <a:t>-cooperate with replicate studies</a:t>
            </a:r>
            <a:endParaRPr dirty="0"/>
          </a:p>
          <a:p>
            <a:pPr marL="0" lvl="0" indent="0" algn="l" rtl="0">
              <a:spcBef>
                <a:spcPts val="0"/>
              </a:spcBef>
              <a:spcAft>
                <a:spcPts val="0"/>
              </a:spcAft>
              <a:buClr>
                <a:schemeClr val="dk1"/>
              </a:buClr>
              <a:buSzPts val="1100"/>
              <a:buFont typeface="Arial"/>
              <a:buNone/>
            </a:pPr>
            <a:r>
              <a:rPr lang="en" dirty="0"/>
              <a:t>-changing the academic publishing system</a:t>
            </a:r>
            <a:endParaRPr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18281d351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18281d35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18281d351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18281d35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373737"/>
                </a:solidFill>
                <a:latin typeface="Open Sans"/>
                <a:ea typeface="Open Sans"/>
                <a:cs typeface="Open Sans"/>
                <a:sym typeface="Open Sans"/>
              </a:rPr>
              <a:t>Lilienfeld, S. O. (2012). Public skepticism of psychology: why many people perceive the study of human behavior as unscientific. </a:t>
            </a:r>
            <a:r>
              <a:rPr lang="en" sz="1050" i="1">
                <a:solidFill>
                  <a:srgbClr val="373737"/>
                </a:solidFill>
                <a:latin typeface="Open Sans"/>
                <a:ea typeface="Open Sans"/>
                <a:cs typeface="Open Sans"/>
                <a:sym typeface="Open Sans"/>
              </a:rPr>
              <a:t>American Psychologist</a:t>
            </a:r>
            <a:r>
              <a:rPr lang="en" sz="1050">
                <a:solidFill>
                  <a:srgbClr val="373737"/>
                </a:solidFill>
                <a:latin typeface="Open Sans"/>
                <a:ea typeface="Open Sans"/>
                <a:cs typeface="Open Sans"/>
                <a:sym typeface="Open Sans"/>
              </a:rPr>
              <a:t>, </a:t>
            </a:r>
            <a:r>
              <a:rPr lang="en" sz="1050" i="1">
                <a:solidFill>
                  <a:srgbClr val="373737"/>
                </a:solidFill>
                <a:latin typeface="Open Sans"/>
                <a:ea typeface="Open Sans"/>
                <a:cs typeface="Open Sans"/>
                <a:sym typeface="Open Sans"/>
              </a:rPr>
              <a:t>67</a:t>
            </a:r>
            <a:r>
              <a:rPr lang="en" sz="1050">
                <a:solidFill>
                  <a:srgbClr val="373737"/>
                </a:solidFill>
                <a:latin typeface="Open Sans"/>
                <a:ea typeface="Open Sans"/>
                <a:cs typeface="Open Sans"/>
                <a:sym typeface="Open Sans"/>
              </a:rPr>
              <a:t>(2), 111.</a:t>
            </a:r>
            <a:endParaRPr sz="1050">
              <a:solidFill>
                <a:srgbClr val="373737"/>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050">
                <a:solidFill>
                  <a:srgbClr val="373737"/>
                </a:solidFill>
                <a:latin typeface="Open Sans"/>
                <a:ea typeface="Open Sans"/>
                <a:cs typeface="Open Sans"/>
                <a:sym typeface="Open Sans"/>
              </a:rPr>
              <a:t>Lilienfeld, S. O., Lynn, S. J., Ruscio, J., &amp; Beyerstein, B. L. (2011). </a:t>
            </a:r>
            <a:r>
              <a:rPr lang="en" sz="1050" i="1">
                <a:solidFill>
                  <a:srgbClr val="373737"/>
                </a:solidFill>
                <a:latin typeface="Open Sans"/>
                <a:ea typeface="Open Sans"/>
                <a:cs typeface="Open Sans"/>
                <a:sym typeface="Open Sans"/>
              </a:rPr>
              <a:t>50 great myths of popular psychology: Shattering widespread misconceptions about human behavior</a:t>
            </a:r>
            <a:r>
              <a:rPr lang="en" sz="1050">
                <a:solidFill>
                  <a:srgbClr val="373737"/>
                </a:solidFill>
                <a:latin typeface="Open Sans"/>
                <a:ea typeface="Open Sans"/>
                <a:cs typeface="Open Sans"/>
                <a:sym typeface="Open Sans"/>
              </a:rPr>
              <a:t>. John Wiley &amp; Sons.</a:t>
            </a:r>
            <a:endParaRPr sz="1050">
              <a:solidFill>
                <a:srgbClr val="373737"/>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95ea223f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95ea223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18281d351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18281d351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18281d351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18281d351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Light from an object is inverted as it falls on the retina. The same pattern of light could be caused by an infinite number of different objects, yet our brains usually manage to make the correct interpretation. This is known as the inverse projection problem.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Slide image from Ellie Hanna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18281d351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18281d351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Bottom-up processing: ‘bottom’ or beginning of the cognitive system, when environmental energy stimulates the visual receptors (i.e., usually bottom-up in relation to the initial processing of the stimuli)</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Top-down processing: processing that originates in the brain, at the top of the perceptual system (typically viewed as other signals that modulate bottom-up)</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Knowledge helps us characterize blurred ‘blobs’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Hearing words in a sentence: where one word ends and the next one begins (speech segmentation); people familiar with different languages can hear different stimuli in such segments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Experiencing pain: can be influenced by what a person expects, how the person directs his or her attention, and the type of distracting stimuli that are present; decrease in pain from a substance that has no pharmacological effect is the placebo effect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Sometimes with children, they’re crying when they have a booboo not because it hurt immediately, but when they realized it hurt (and/or in reaction to the rxn of their parents)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18281d351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18281d351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18281d351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18281d351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https://www.youtube.com/watch?v=sKa0eaKsdA0</a:t>
            </a:r>
            <a:endParaRPr/>
          </a:p>
          <a:p>
            <a:pPr marL="0" lvl="0" indent="0" algn="l" rtl="0">
              <a:spcBef>
                <a:spcPts val="0"/>
              </a:spcBef>
              <a:spcAft>
                <a:spcPts val="0"/>
              </a:spcAft>
              <a:buNone/>
            </a:pPr>
            <a:endParaRPr/>
          </a:p>
          <a:p>
            <a:pPr marL="0" lvl="0" indent="0" algn="l" rtl="0">
              <a:spcBef>
                <a:spcPts val="0"/>
              </a:spcBef>
              <a:spcAft>
                <a:spcPts val="0"/>
              </a:spcAft>
              <a:buNone/>
            </a:pPr>
            <a:r>
              <a:rPr lang="en" sz="1050">
                <a:solidFill>
                  <a:srgbClr val="0A0A0A"/>
                </a:solidFill>
                <a:highlight>
                  <a:srgbClr val="FFFFFF"/>
                </a:highlight>
                <a:latin typeface="Roboto"/>
                <a:ea typeface="Roboto"/>
                <a:cs typeface="Roboto"/>
                <a:sym typeface="Roboto"/>
              </a:rPr>
              <a:t>“This amazing illusion is so strong that even when we are aware that we are looking at the concave, reverse side of the mask we cannot stop ourselves perceiving it as a convex, protruding face!”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18281d351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18281d351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https://www.youtube.com/watch?v=A4QcyW-qTUg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8281d351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8281d351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18281d351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18281d351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People can perceive horizontals and verticals more easily than other orientations (“the oblique effect”)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https://en.wikipedia.org/wiki/Oblique_effect#/media/File:Machsquare.png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18281d351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18281d351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Light-from-above assumption: usually assume light is coming from above, because the sun, most light, etc. do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Image credit: Cengage</a:t>
            </a:r>
            <a:endParaRPr/>
          </a:p>
          <a:p>
            <a:pPr marL="0" lvl="0" indent="0" algn="l" rtl="0">
              <a:spcBef>
                <a:spcPts val="0"/>
              </a:spcBef>
              <a:spcAft>
                <a:spcPts val="0"/>
              </a:spcAft>
              <a:buNone/>
            </a:pPr>
            <a:r>
              <a:rPr lang="en"/>
              <a:t>Right is upside down of the left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18281d351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18281d351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Light-from-above assumption: usually assume light is coming from above, because the sun, most light, etc. do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Image credit: Cengage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795ea223f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795ea223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Yesterday’s minute paper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18281d351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18281d351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each contain?</a:t>
            </a:r>
            <a:endParaRPr/>
          </a:p>
          <a:p>
            <a:pPr marL="0" lvl="0" indent="0" algn="l" rtl="0">
              <a:spcBef>
                <a:spcPts val="0"/>
              </a:spcBef>
              <a:spcAft>
                <a:spcPts val="0"/>
              </a:spcAft>
              <a:buNone/>
            </a:pPr>
            <a:endParaRPr/>
          </a:p>
          <a:p>
            <a:pPr marL="0" lvl="0" indent="0" algn="l" rtl="0">
              <a:spcBef>
                <a:spcPts val="0"/>
              </a:spcBef>
              <a:spcAft>
                <a:spcPts val="0"/>
              </a:spcAft>
              <a:buNone/>
            </a:pPr>
            <a:r>
              <a:rPr lang="en"/>
              <a:t>People likely to say office has a desk with a computer on it, bookshelves, a chair</a:t>
            </a:r>
            <a:endParaRPr/>
          </a:p>
          <a:p>
            <a:pPr marL="0" lvl="0" indent="0" algn="l" rtl="0">
              <a:spcBef>
                <a:spcPts val="0"/>
              </a:spcBef>
              <a:spcAft>
                <a:spcPts val="0"/>
              </a:spcAft>
              <a:buNone/>
            </a:pPr>
            <a:r>
              <a:rPr lang="en"/>
              <a:t>Dept store has racks of clothes, changing room,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What a given scene usually contains: a scene schema (visualizations contain information based on our knowledge of different kinds of scenes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18281d351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18281d351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18281d351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18281d351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18281d351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518281d351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Good continuation: points that when connected result in straight or smoothly curving lines are seen as belonging together, following the smoothest path. Objects that are overlapped by others are perceived as continuing behind the overlapping object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Image credit: cengage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8281d351_0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8281d351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Pragnanz (Good Figure or Simplicity): every stimulus pattern is seen in such a way that the resulting structure is as simple as possible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18281d351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18281d351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Similarity: similar things are grouped together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18281d351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18281d351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Image credits: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Cengage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18281d351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18281d351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https://en.wikipedia.org/wiki/Greeble_(psychology)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18281d351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18281d35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18281d351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18281d351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u="sng" dirty="0">
              <a:solidFill>
                <a:schemeClr val="hlink"/>
              </a:solidFill>
              <a:hlinkClick r:id="rId3"/>
            </a:endParaRPr>
          </a:p>
          <a:p>
            <a:pPr marL="0" lvl="0" indent="0" algn="l" rtl="0">
              <a:spcBef>
                <a:spcPts val="0"/>
              </a:spcBef>
              <a:spcAft>
                <a:spcPts val="0"/>
              </a:spcAft>
              <a:buNone/>
            </a:pPr>
            <a:endParaRPr lang="en" u="sng" dirty="0">
              <a:solidFill>
                <a:schemeClr val="hlink"/>
              </a:solidFill>
              <a:hlinkClick r:id="rId3"/>
            </a:endParaRPr>
          </a:p>
          <a:p>
            <a:pPr marL="0" lvl="0" indent="0" algn="l" rtl="0">
              <a:spcBef>
                <a:spcPts val="0"/>
              </a:spcBef>
              <a:spcAft>
                <a:spcPts val="0"/>
              </a:spcAft>
              <a:buNone/>
            </a:pPr>
            <a:r>
              <a:rPr lang="en" u="sng" dirty="0">
                <a:solidFill>
                  <a:schemeClr val="hlink"/>
                </a:solidFill>
                <a:hlinkClick r:id="rId3"/>
              </a:rPr>
              <a:t>https://en.wikipedia.org/wiki/Two-streams_hypothesis#/media/File:Ventral-dorsal_streams.svg</a:t>
            </a:r>
            <a:endParaRPr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dirty="0">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dirty="0">
                <a:solidFill>
                  <a:schemeClr val="dk1"/>
                </a:solidFill>
                <a:latin typeface="Courier New"/>
                <a:ea typeface="Courier New"/>
                <a:cs typeface="Courier New"/>
                <a:sym typeface="Courier New"/>
              </a:rPr>
              <a:t>o</a:t>
            </a:r>
            <a:r>
              <a:rPr lang="en" sz="700" dirty="0">
                <a:solidFill>
                  <a:schemeClr val="dk1"/>
                </a:solidFill>
                <a:latin typeface="Times New Roman"/>
                <a:ea typeface="Times New Roman"/>
                <a:cs typeface="Times New Roman"/>
                <a:sym typeface="Times New Roman"/>
              </a:rPr>
              <a:t>   </a:t>
            </a:r>
            <a:r>
              <a:rPr lang="en" dirty="0">
                <a:solidFill>
                  <a:schemeClr val="dk1"/>
                </a:solidFill>
              </a:rPr>
              <a:t>Physiology: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Brain ablation: the study of the effect of removing parts of the brain in animals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Monkeys who had their temporal lobe removed had a harder time discriminating objects (identities), while monkeys who had their parietal lobe removed had a harder time determining where landmarks were located</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Pathway from striate cortex to temporal lobe: </a:t>
            </a:r>
            <a:r>
              <a:rPr lang="en" i="1" dirty="0">
                <a:solidFill>
                  <a:schemeClr val="dk1"/>
                </a:solidFill>
              </a:rPr>
              <a:t>what</a:t>
            </a:r>
            <a:r>
              <a:rPr lang="en" dirty="0">
                <a:solidFill>
                  <a:schemeClr val="dk1"/>
                </a:solidFill>
              </a:rPr>
              <a:t> pathway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Pathway from striate cortex to parietal lobe: </a:t>
            </a:r>
            <a:r>
              <a:rPr lang="en" i="1" dirty="0">
                <a:solidFill>
                  <a:schemeClr val="dk1"/>
                </a:solidFill>
              </a:rPr>
              <a:t>where</a:t>
            </a:r>
            <a:r>
              <a:rPr lang="en" dirty="0">
                <a:solidFill>
                  <a:schemeClr val="dk1"/>
                </a:solidFill>
              </a:rPr>
              <a:t> pathway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Neuropsychology: the study of behavior of people with brain damage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D.F.: suffered damage to temporal lobe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She had difficulty rotating a card in her hand to match different orientations of a slot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latin typeface="Courier New"/>
                <a:ea typeface="Courier New"/>
                <a:cs typeface="Courier New"/>
                <a:sym typeface="Courier New"/>
              </a:rPr>
              <a:t>o</a:t>
            </a:r>
            <a:r>
              <a:rPr lang="en" sz="700" dirty="0">
                <a:solidFill>
                  <a:schemeClr val="dk1"/>
                </a:solidFill>
                <a:latin typeface="Times New Roman"/>
                <a:ea typeface="Times New Roman"/>
                <a:cs typeface="Times New Roman"/>
                <a:sym typeface="Times New Roman"/>
              </a:rPr>
              <a:t>   </a:t>
            </a:r>
            <a:r>
              <a:rPr lang="en" dirty="0">
                <a:solidFill>
                  <a:schemeClr val="dk1"/>
                </a:solidFill>
              </a:rPr>
              <a:t>Once she started moving the card toward the slot, she was able to rotate it to match the orientation of the slot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latin typeface="Courier New"/>
                <a:ea typeface="Courier New"/>
                <a:cs typeface="Courier New"/>
                <a:sym typeface="Courier New"/>
              </a:rPr>
              <a:t>o</a:t>
            </a:r>
            <a:r>
              <a:rPr lang="en" sz="700" dirty="0">
                <a:solidFill>
                  <a:schemeClr val="dk1"/>
                </a:solidFill>
                <a:latin typeface="Times New Roman"/>
                <a:ea typeface="Times New Roman"/>
                <a:cs typeface="Times New Roman"/>
                <a:sym typeface="Times New Roman"/>
              </a:rPr>
              <a:t>   </a:t>
            </a:r>
            <a:r>
              <a:rPr lang="en" dirty="0">
                <a:solidFill>
                  <a:schemeClr val="dk1"/>
                </a:solidFill>
              </a:rPr>
              <a:t>Did poorly in a static orientation matching task, but did well once action was involved</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latin typeface="Courier New"/>
                <a:ea typeface="Courier New"/>
                <a:cs typeface="Courier New"/>
                <a:sym typeface="Courier New"/>
              </a:rPr>
              <a:t>o</a:t>
            </a:r>
            <a:r>
              <a:rPr lang="en" sz="700" dirty="0">
                <a:solidFill>
                  <a:schemeClr val="dk1"/>
                </a:solidFill>
                <a:latin typeface="Times New Roman"/>
                <a:ea typeface="Times New Roman"/>
                <a:cs typeface="Times New Roman"/>
                <a:sym typeface="Times New Roman"/>
              </a:rPr>
              <a:t>   </a:t>
            </a:r>
            <a:r>
              <a:rPr lang="en" dirty="0">
                <a:solidFill>
                  <a:schemeClr val="dk1"/>
                </a:solidFill>
              </a:rPr>
              <a:t>One mechanism for judging orientation, another for coordinating vision and action</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Pathway from visual cortex to temporal lobe: </a:t>
            </a:r>
            <a:r>
              <a:rPr lang="en" i="1" dirty="0">
                <a:solidFill>
                  <a:schemeClr val="dk1"/>
                </a:solidFill>
              </a:rPr>
              <a:t>perception</a:t>
            </a:r>
            <a:r>
              <a:rPr lang="en" dirty="0">
                <a:solidFill>
                  <a:schemeClr val="dk1"/>
                </a:solidFill>
              </a:rPr>
              <a:t> pathway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Pathway from visual cortex to parietal lobe: </a:t>
            </a:r>
            <a:r>
              <a:rPr lang="en" i="1" dirty="0">
                <a:solidFill>
                  <a:schemeClr val="dk1"/>
                </a:solidFill>
              </a:rPr>
              <a:t>action</a:t>
            </a:r>
            <a:r>
              <a:rPr lang="en" dirty="0">
                <a:solidFill>
                  <a:schemeClr val="dk1"/>
                </a:solidFill>
              </a:rPr>
              <a:t> pathway</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18281d351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18281d351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18281d351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18281d351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7a25c70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7a25c70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Standard textbook version of auditory processing – </a:t>
            </a:r>
            <a:r>
              <a:rPr lang="en-US" dirty="0"/>
              <a:t>which does not mention anything like what the </a:t>
            </a:r>
            <a:r>
              <a:rPr lang="en-US" dirty="0" err="1"/>
              <a:t>Gruters</a:t>
            </a:r>
            <a:r>
              <a:rPr lang="en-US" dirty="0"/>
              <a:t> et al. paper suggests</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Unlike visual information, auditory information first travels from the ear to the brainstem and the midbrain, prior to reaching the thalamus (specifically, the medial geniculate complex) and, eventually, the primary auditory cortex. One likely purpose of auditory information passing these subcortical way-stations, prior to being analyzed in detail in the cortex, is to produce a fast (but ‘dirty’) analysis of sound source location and motor reaction to the sound. This system allows us, e.g., to reflexively seek cover when a loud noise occurs nearby (without spending more time on a detailed analysis of the sound’s meaning).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Thalamic projections of the auditory pathway reach the primary auditory cortex (A1), located in the superior temporal gyrus, which in turn projects to ‘higher’, secondary auditory cortex, consisting of regions of the superior temporal cortex and the adjacent inferior parietal cortex (also called ‘auditory belt areas’).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7a25c70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7a25c70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Standard textbook version of visual processing – </a:t>
            </a:r>
            <a:r>
              <a:rPr lang="en-US" dirty="0"/>
              <a:t>which does not mention anything like what the </a:t>
            </a:r>
            <a:r>
              <a:rPr lang="en-US" dirty="0" err="1"/>
              <a:t>Gruters</a:t>
            </a:r>
            <a:r>
              <a:rPr lang="en-US" dirty="0"/>
              <a:t> et al. paper suggests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18281d351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18281d351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18281d351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18281d351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Yong (2018) / </a:t>
            </a:r>
            <a:r>
              <a:rPr lang="en-US" dirty="0"/>
              <a:t>the finding from </a:t>
            </a:r>
            <a:r>
              <a:rPr lang="en-US" dirty="0" err="1"/>
              <a:t>Gruters</a:t>
            </a:r>
            <a:r>
              <a:rPr lang="en-US" dirty="0"/>
              <a:t> et al. (2018)</a:t>
            </a:r>
            <a:r>
              <a:rPr lang="en" dirty="0"/>
              <a:t> was considered #7 on this list: </a:t>
            </a:r>
            <a:r>
              <a:rPr lang="en" u="sng" dirty="0">
                <a:solidFill>
                  <a:schemeClr val="hlink"/>
                </a:solidFill>
                <a:hlinkClick r:id="rId3"/>
              </a:rPr>
              <a:t>https://www.theatlantic.com/science/archive/2018/12/83-things-blew-our-minds-2018/579046/</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18281d351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18281d35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18281d351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18281d351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18281d351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18281d351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18281d351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18281d351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18281d351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18281d35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18281d3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18281d3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(Note: this took longer than I expected)</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18281d351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18281d351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https://blogs.scientificamerican.com/illusion-chasers/the-2017-best-illusion-of-the-year-contest/?redirect=1</a:t>
            </a:r>
            <a:endParaRPr/>
          </a:p>
          <a:p>
            <a:pPr marL="0" lvl="0" indent="0" algn="l" rtl="0">
              <a:spcBef>
                <a:spcPts val="0"/>
              </a:spcBef>
              <a:spcAft>
                <a:spcPts val="0"/>
              </a:spcAft>
              <a:buNone/>
            </a:pPr>
            <a:endParaRPr/>
          </a:p>
          <a:p>
            <a:pPr marL="0" lvl="0" indent="0" algn="l" rtl="0">
              <a:spcBef>
                <a:spcPts val="0"/>
              </a:spcBef>
              <a:spcAft>
                <a:spcPts val="0"/>
              </a:spcAft>
              <a:buNone/>
            </a:pPr>
            <a:r>
              <a:rPr lang="en"/>
              <a:t>“In the Skye Blue Café Wall Illusion, above, Victoria Skye builds on the previous insights of the famous illusionists Richard Gregory and Akiyoshi Kitaoka, to show that or perception of rectilinear lines is a matter of opinion. You determine whether edges are parallel through a brain circuit that uses the lightness and darkness of edges to help establish the relative orientation of the lines. Presumably this is because your brain relies a lot on shadows to see where objects lie, and how they interact with the surfaces around them. So here, when Skye throws in a series of white/black diamonds at key transitions between surfaces, this causes havoc in the brain circuits, leading to misrepresentation—in perception—of the position and angles of the edges.”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18281d351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18281d351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Expectations guide perception</a:t>
            </a:r>
            <a:endParaRPr/>
          </a:p>
          <a:p>
            <a:pPr marL="0" lvl="0" indent="0" algn="l" rtl="0">
              <a:spcBef>
                <a:spcPts val="0"/>
              </a:spcBef>
              <a:spcAft>
                <a:spcPts val="0"/>
              </a:spcAft>
              <a:buNone/>
            </a:pPr>
            <a:r>
              <a:rPr lang="en" u="sng">
                <a:solidFill>
                  <a:schemeClr val="hlink"/>
                </a:solidFill>
                <a:hlinkClick r:id="rId3"/>
              </a:rPr>
              <a:t>https://twitter.com/SteveStuWill/status/1050345335145422849</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18281d351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18281d351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https://twistedsifter.com/2018/07/new-munker-illusion-where-every-dot-is-same-color/</a:t>
            </a:r>
            <a:endParaRPr/>
          </a:p>
          <a:p>
            <a:pPr marL="0" lvl="0" indent="0" algn="l" rtl="0">
              <a:spcBef>
                <a:spcPts val="0"/>
              </a:spcBef>
              <a:spcAft>
                <a:spcPts val="0"/>
              </a:spcAft>
              <a:buNone/>
            </a:pPr>
            <a:endParaRPr/>
          </a:p>
          <a:p>
            <a:pPr marL="0" lvl="0" indent="0" algn="l" rtl="0">
              <a:spcBef>
                <a:spcPts val="0"/>
              </a:spcBef>
              <a:spcAft>
                <a:spcPts val="0"/>
              </a:spcAft>
              <a:buNone/>
            </a:pPr>
            <a:r>
              <a:rPr lang="en"/>
              <a:t>A new ‘</a:t>
            </a:r>
            <a:r>
              <a:rPr lang="en" u="sng">
                <a:solidFill>
                  <a:schemeClr val="hlink"/>
                </a:solidFill>
                <a:hlinkClick r:id="rId4"/>
              </a:rPr>
              <a:t>Munker illusion</a:t>
            </a:r>
            <a:r>
              <a:rPr lang="en"/>
              <a:t>‘ by Engineering professor </a:t>
            </a:r>
            <a:r>
              <a:rPr lang="en" u="sng">
                <a:solidFill>
                  <a:schemeClr val="hlink"/>
                </a:solidFill>
                <a:hlinkClick r:id="rId5"/>
              </a:rPr>
              <a:t>David Novick</a:t>
            </a:r>
            <a:r>
              <a:rPr lang="en"/>
              <a:t> has been getting shared on Twitter where all the dots in the background are the same color (RGB 250, 219, 172) but are perceived as four different colors.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18281d351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18281d351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https://twitter.com/SteveStuWill/status/1050345346914607105</a:t>
            </a:r>
            <a:r>
              <a:rPr lang="en"/>
              <a:t>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18281d351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18281d351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https://blogs.scientificamerican.com/illusion-chasers/the-tilted-road-illusion/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18281d351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18281d35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https://blogs.scientificamerican.com/illusion-chasers/the-tilted-road-illusion/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18281d351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18281d351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https://t.co/wReYo1466M</a:t>
            </a:r>
            <a:r>
              <a:rPr lang="en"/>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18281d351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18281d351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https://www.giannisarcone.com/Muller_lyer_illusion.html</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18281d351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18281d351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https://michaelbach.de/ot/mot-snakes/index.html</a:t>
            </a:r>
            <a:r>
              <a:rPr lang="en" dirty="0"/>
              <a:t>; even a cat experiences it: </a:t>
            </a:r>
            <a:r>
              <a:rPr lang="en" u="sng" dirty="0">
                <a:solidFill>
                  <a:schemeClr val="hlink"/>
                </a:solidFill>
                <a:hlinkClick r:id="rId4"/>
              </a:rPr>
              <a:t>https://twitter.com/action_brain/status/1119972965829857280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5"/>
              </a:rPr>
              <a:t>https://www.buzzfeed.com/kellyoakes/captivating-optical-illusion-gifs-that-will-make-your-brain</a:t>
            </a:r>
            <a:endParaRPr dirty="0"/>
          </a:p>
          <a:p>
            <a:pPr marL="0" lvl="0" indent="0" algn="l" rtl="0">
              <a:spcBef>
                <a:spcPts val="0"/>
              </a:spcBef>
              <a:spcAft>
                <a:spcPts val="0"/>
              </a:spcAft>
              <a:buNone/>
            </a:pPr>
            <a:r>
              <a:rPr lang="en" u="sng" dirty="0">
                <a:solidFill>
                  <a:schemeClr val="hlink"/>
                </a:solidFill>
                <a:hlinkClick r:id="rId6"/>
              </a:rPr>
              <a:t>https://en.wikipedia.org/wiki/Spinning_Dancer</a:t>
            </a:r>
            <a:endParaRPr dirty="0"/>
          </a:p>
          <a:p>
            <a:pPr marL="0" lvl="0" indent="0" algn="l" rtl="0">
              <a:spcBef>
                <a:spcPts val="0"/>
              </a:spcBef>
              <a:spcAft>
                <a:spcPts val="0"/>
              </a:spcAft>
              <a:buNone/>
            </a:pPr>
            <a:r>
              <a:rPr lang="en" u="sng" dirty="0">
                <a:solidFill>
                  <a:schemeClr val="hlink"/>
                </a:solidFill>
                <a:hlinkClick r:id="rId7"/>
              </a:rPr>
              <a:t>https://twitter.com/SteveStuWill/status/1050345372608917504</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8"/>
              </a:rPr>
              <a:t>https://t.co/LioRrI9pAK</a:t>
            </a:r>
            <a:endParaRPr dirty="0"/>
          </a:p>
          <a:p>
            <a:pPr marL="0" lvl="0" indent="0" algn="l" rtl="0">
              <a:spcBef>
                <a:spcPts val="0"/>
              </a:spcBef>
              <a:spcAft>
                <a:spcPts val="0"/>
              </a:spcAft>
              <a:buNone/>
            </a:pPr>
            <a:r>
              <a:rPr lang="en" u="sng" dirty="0">
                <a:solidFill>
                  <a:schemeClr val="hlink"/>
                </a:solidFill>
                <a:hlinkClick r:id="rId9"/>
              </a:rPr>
              <a:t>https://twitter.com/SteveStuWill/status/1079418299216261120</a:t>
            </a:r>
            <a:r>
              <a:rPr lang="en" dirty="0"/>
              <a:t> </a:t>
            </a:r>
            <a:endParaRPr dirty="0"/>
          </a:p>
          <a:p>
            <a:pPr marL="0" lvl="0" indent="0" algn="l" rtl="0">
              <a:spcBef>
                <a:spcPts val="0"/>
              </a:spcBef>
              <a:spcAft>
                <a:spcPts val="0"/>
              </a:spcAft>
              <a:buNone/>
            </a:pPr>
            <a:r>
              <a:rPr lang="en" u="sng" dirty="0">
                <a:solidFill>
                  <a:schemeClr val="hlink"/>
                </a:solidFill>
                <a:hlinkClick r:id="rId10"/>
              </a:rPr>
              <a:t>https://twitter.com/CloeCouture/status/996218489831473152</a:t>
            </a:r>
            <a:endParaRPr dirty="0"/>
          </a:p>
          <a:p>
            <a:pPr marL="0" lvl="0" indent="0" algn="l" rtl="0">
              <a:spcBef>
                <a:spcPts val="0"/>
              </a:spcBef>
              <a:spcAft>
                <a:spcPts val="0"/>
              </a:spcAft>
              <a:buNone/>
            </a:pPr>
            <a:r>
              <a:rPr lang="en" u="sng" dirty="0">
                <a:solidFill>
                  <a:schemeClr val="hlink"/>
                </a:solidFill>
                <a:hlinkClick r:id="rId11"/>
              </a:rPr>
              <a:t>https://www.nytimes.com/interactive/2018/05/16/upshot/audio-clip-yanny-laurel-debate.html</a:t>
            </a:r>
            <a:r>
              <a:rPr lang="en" dirty="0"/>
              <a:t> - interactive for tweet above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12"/>
              </a:rPr>
              <a:t>http://gocognitive.net/demo/light-above</a:t>
            </a:r>
            <a:r>
              <a:rPr lang="en" u="none" dirty="0">
                <a:solidFill>
                  <a:schemeClr val="hlink"/>
                </a:solidFill>
              </a:rPr>
              <a:t> – </a:t>
            </a:r>
            <a:r>
              <a:rPr lang="en-US" u="none" dirty="0">
                <a:solidFill>
                  <a:schemeClr val="hlink"/>
                </a:solidFill>
              </a:rPr>
              <a:t>demo site was not working</a:t>
            </a:r>
            <a:endParaRPr u="non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u="sng" dirty="0">
                <a:solidFill>
                  <a:schemeClr val="hlink"/>
                </a:solidFill>
                <a:hlinkClick r:id="rId13"/>
              </a:rPr>
              <a:t>http://gocognitive.net/demo/mapping-your-blindspot</a:t>
            </a:r>
            <a:r>
              <a:rPr lang="en" u="sng" dirty="0">
                <a:solidFill>
                  <a:schemeClr val="hlink"/>
                </a:solidFill>
              </a:rPr>
              <a:t> </a:t>
            </a:r>
            <a:r>
              <a:rPr lang="en-US" u="none">
                <a:solidFill>
                  <a:schemeClr val="hlink"/>
                </a:solidFill>
              </a:rPr>
              <a:t>– demo site was not working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Some other interesting perception things:</a:t>
            </a:r>
            <a:endParaRPr dirty="0"/>
          </a:p>
          <a:p>
            <a:pPr marL="0" lvl="0" indent="0" algn="l" rtl="0">
              <a:spcBef>
                <a:spcPts val="0"/>
              </a:spcBef>
              <a:spcAft>
                <a:spcPts val="0"/>
              </a:spcAft>
              <a:buNone/>
            </a:pPr>
            <a:r>
              <a:rPr lang="en" u="sng" dirty="0">
                <a:solidFill>
                  <a:schemeClr val="hlink"/>
                </a:solidFill>
                <a:hlinkClick r:id="rId14"/>
              </a:rPr>
              <a:t>https://www.npr.org/sections/health-shots/2014/11/10/361219912/if-the-same-shade-looks-both-yellow-and-gray-whats-color</a:t>
            </a:r>
            <a:endParaRPr dirty="0"/>
          </a:p>
          <a:p>
            <a:pPr marL="0" lvl="0" indent="0" algn="l" rtl="0">
              <a:spcBef>
                <a:spcPts val="0"/>
              </a:spcBef>
              <a:spcAft>
                <a:spcPts val="0"/>
              </a:spcAft>
              <a:buNone/>
            </a:pPr>
            <a:r>
              <a:rPr lang="en" u="sng" dirty="0">
                <a:solidFill>
                  <a:schemeClr val="hlink"/>
                </a:solidFill>
                <a:hlinkClick r:id="rId15"/>
              </a:rPr>
              <a:t>https://www.npr.org/sections/13.7/2015/03/20/393359996/we-experience-the-world-we-infer-not-the-world-as-it-is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18281d35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18281d35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-&gt; if you don’t know these concepts, let’s chat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18281d35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18281d35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18281d351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18281d35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 back to discussion wednesday about scientific knowledge &amp; all models are false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18281d351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18281d35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Answer: A</a:t>
            </a:r>
            <a:endParaRPr dirty="0"/>
          </a:p>
          <a:p>
            <a:pPr marL="0" lvl="0" indent="0" algn="l" rtl="0">
              <a:spcBef>
                <a:spcPts val="0"/>
              </a:spcBef>
              <a:spcAft>
                <a:spcPts val="0"/>
              </a:spcAft>
              <a:buNone/>
            </a:pPr>
            <a:r>
              <a:rPr lang="en" dirty="0"/>
              <a:t>(read lab manual, should be able to answer these)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2533163"/>
            <a:ext cx="7218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 name="Google Shape;86;p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Google Shape;19;p3"/>
          <p:cNvSpPr/>
          <p:nvPr/>
        </p:nvSpPr>
        <p:spPr>
          <a:xfrm>
            <a:off x="3047704" y="3992850"/>
            <a:ext cx="3047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5723283" y="1599675"/>
            <a:ext cx="17103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5"/>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6"/>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8"/>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893700" y="4649963"/>
            <a:ext cx="6462600" cy="350700"/>
          </a:xfrm>
          <a:prstGeom prst="rect">
            <a:avLst/>
          </a:prstGeom>
        </p:spPr>
        <p:txBody>
          <a:bodyPr spcFirstLastPara="1" wrap="square" lIns="91425" tIns="91425" rIns="91425" bIns="91425" anchor="b" anchorCtr="0"/>
          <a:lstStyle>
            <a:lvl1pPr marL="457200" lvl="0" indent="-228600">
              <a:spcBef>
                <a:spcPts val="360"/>
              </a:spcBef>
              <a:spcAft>
                <a:spcPts val="0"/>
              </a:spcAft>
              <a:buClr>
                <a:srgbClr val="2185C5"/>
              </a:buClr>
              <a:buSzPts val="1400"/>
              <a:buNone/>
              <a:defRPr sz="1400">
                <a:solidFill>
                  <a:srgbClr val="2185C5"/>
                </a:solidFill>
              </a:defRPr>
            </a:lvl1pPr>
          </a:lstStyle>
          <a:p>
            <a:endParaRPr/>
          </a:p>
        </p:txBody>
      </p:sp>
      <p:sp>
        <p:nvSpPr>
          <p:cNvPr id="67" name="Google Shape;67;p9"/>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2185C5"/>
                </a:solidFill>
              </a:defRPr>
            </a:lvl1pPr>
            <a:lvl2pPr lvl="1">
              <a:buNone/>
              <a:defRPr>
                <a:solidFill>
                  <a:srgbClr val="2185C5"/>
                </a:solidFill>
              </a:defRPr>
            </a:lvl2pPr>
            <a:lvl3pPr lvl="2">
              <a:buNone/>
              <a:defRPr>
                <a:solidFill>
                  <a:srgbClr val="2185C5"/>
                </a:solidFill>
              </a:defRPr>
            </a:lvl3pPr>
            <a:lvl4pPr lvl="3">
              <a:buNone/>
              <a:defRPr>
                <a:solidFill>
                  <a:srgbClr val="2185C5"/>
                </a:solidFill>
              </a:defRPr>
            </a:lvl4pPr>
            <a:lvl5pPr lvl="4">
              <a:buNone/>
              <a:defRPr>
                <a:solidFill>
                  <a:srgbClr val="2185C5"/>
                </a:solidFill>
              </a:defRPr>
            </a:lvl5pPr>
            <a:lvl6pPr lvl="5">
              <a:buNone/>
              <a:defRPr>
                <a:solidFill>
                  <a:srgbClr val="2185C5"/>
                </a:solidFill>
              </a:defRPr>
            </a:lvl6pPr>
            <a:lvl7pPr lvl="6">
              <a:buNone/>
              <a:defRPr>
                <a:solidFill>
                  <a:srgbClr val="2185C5"/>
                </a:solidFill>
              </a:defRPr>
            </a:lvl7pPr>
            <a:lvl8pPr lvl="7">
              <a:buNone/>
              <a:defRPr>
                <a:solidFill>
                  <a:srgbClr val="2185C5"/>
                </a:solidFill>
              </a:defRPr>
            </a:lvl8pPr>
            <a:lvl9pPr lvl="8">
              <a:buNone/>
              <a:defRPr>
                <a:solidFill>
                  <a:srgbClr val="2185C5"/>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05988"/>
            <a:ext cx="6462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7731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sf.io/bts5d/wiki/hom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osf.io/bts5d/wiki/home/"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s://osf.io/bts5d/wiki/home/"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osf.io/bts5d/wiki/hom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osf.io/bts5d/wiki/hom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projects.fivethirtyeight.com/p-hacking/"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osf.io/3mv76/" TargetMode="External"/><Relationship Id="rId4" Type="http://schemas.openxmlformats.org/officeDocument/2006/relationships/hyperlink" Target="https://www.shinyapps.org/apps/p-hack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sKa0eaKsdA0"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A4QcyW-qTUg"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tinyurl.com/PSY102Participation"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hyperlink" Target="https://tinyurl.com/PSY102MinutePaperMay17"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www.youtube.com/watch?v=hRlWqfd5pn8"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5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osf.io/bts5d/wiki/ho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t>PSY102: Introduction to Cognitive Psychology</a:t>
            </a:r>
            <a:endParaRPr sz="3600"/>
          </a:p>
          <a:p>
            <a:pPr marL="0" lvl="0" indent="0" algn="l" rtl="0">
              <a:spcBef>
                <a:spcPts val="0"/>
              </a:spcBef>
              <a:spcAft>
                <a:spcPts val="0"/>
              </a:spcAft>
              <a:buClr>
                <a:schemeClr val="dk1"/>
              </a:buClr>
              <a:buSzPts val="1100"/>
              <a:buFont typeface="Arial"/>
              <a:buNone/>
            </a:pPr>
            <a:r>
              <a:rPr lang="en" sz="1800">
                <a:solidFill>
                  <a:srgbClr val="7ECEFD"/>
                </a:solidFill>
              </a:rPr>
              <a:t>Day 3 (05/17/19): Perception</a:t>
            </a:r>
            <a:endParaRPr sz="3600"/>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p:nvPr/>
        </p:nvSpPr>
        <p:spPr>
          <a:xfrm>
            <a:off x="6331050" y="4657675"/>
            <a:ext cx="27684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Credit: </a:t>
            </a:r>
            <a:r>
              <a:rPr lang="en" sz="1100" u="sng">
                <a:solidFill>
                  <a:schemeClr val="hlink"/>
                </a:solidFill>
                <a:hlinkClick r:id="rId3"/>
              </a:rPr>
              <a:t>https://osf.io/bts5d/wiki/home/</a:t>
            </a:r>
            <a:endParaRPr>
              <a:latin typeface="Lato"/>
              <a:ea typeface="Lato"/>
              <a:cs typeface="Lato"/>
              <a:sym typeface="Lato"/>
            </a:endParaRPr>
          </a:p>
        </p:txBody>
      </p:sp>
      <p:pic>
        <p:nvPicPr>
          <p:cNvPr id="147" name="Google Shape;147;p22"/>
          <p:cNvPicPr preferRelativeResize="0"/>
          <p:nvPr/>
        </p:nvPicPr>
        <p:blipFill>
          <a:blip r:embed="rId4">
            <a:alphaModFix/>
          </a:blip>
          <a:stretch>
            <a:fillRect/>
          </a:stretch>
        </p:blipFill>
        <p:spPr>
          <a:xfrm>
            <a:off x="152400" y="2018788"/>
            <a:ext cx="8839199" cy="11059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p:nvPr/>
        </p:nvSpPr>
        <p:spPr>
          <a:xfrm>
            <a:off x="6331050" y="4657675"/>
            <a:ext cx="27684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Credit: </a:t>
            </a:r>
            <a:r>
              <a:rPr lang="en" sz="1100" u="sng">
                <a:solidFill>
                  <a:schemeClr val="hlink"/>
                </a:solidFill>
                <a:hlinkClick r:id="rId3"/>
              </a:rPr>
              <a:t>https://osf.io/bts5d/wiki/home/</a:t>
            </a:r>
            <a:endParaRPr>
              <a:latin typeface="Lato"/>
              <a:ea typeface="Lato"/>
              <a:cs typeface="Lato"/>
              <a:sym typeface="Lato"/>
            </a:endParaRPr>
          </a:p>
        </p:txBody>
      </p:sp>
      <p:pic>
        <p:nvPicPr>
          <p:cNvPr id="153" name="Google Shape;153;p23"/>
          <p:cNvPicPr preferRelativeResize="0"/>
          <p:nvPr/>
        </p:nvPicPr>
        <p:blipFill>
          <a:blip r:embed="rId4">
            <a:alphaModFix/>
          </a:blip>
          <a:stretch>
            <a:fillRect/>
          </a:stretch>
        </p:blipFill>
        <p:spPr>
          <a:xfrm>
            <a:off x="152400" y="2024075"/>
            <a:ext cx="8839201" cy="10953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p:nvPr/>
        </p:nvSpPr>
        <p:spPr>
          <a:xfrm>
            <a:off x="6331050" y="4657675"/>
            <a:ext cx="27684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Credit: </a:t>
            </a:r>
            <a:r>
              <a:rPr lang="en" sz="1100" u="sng">
                <a:solidFill>
                  <a:schemeClr val="hlink"/>
                </a:solidFill>
                <a:hlinkClick r:id="rId3"/>
              </a:rPr>
              <a:t>https://osf.io/bts5d/wiki/home/</a:t>
            </a:r>
            <a:endParaRPr>
              <a:latin typeface="Lato"/>
              <a:ea typeface="Lato"/>
              <a:cs typeface="Lato"/>
              <a:sym typeface="Lato"/>
            </a:endParaRPr>
          </a:p>
        </p:txBody>
      </p:sp>
      <p:pic>
        <p:nvPicPr>
          <p:cNvPr id="159" name="Google Shape;159;p24"/>
          <p:cNvPicPr preferRelativeResize="0"/>
          <p:nvPr/>
        </p:nvPicPr>
        <p:blipFill>
          <a:blip r:embed="rId4">
            <a:alphaModFix/>
          </a:blip>
          <a:stretch>
            <a:fillRect/>
          </a:stretch>
        </p:blipFill>
        <p:spPr>
          <a:xfrm>
            <a:off x="152400" y="1980075"/>
            <a:ext cx="8839199" cy="11833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152400" y="1822263"/>
            <a:ext cx="8839202" cy="1498956"/>
          </a:xfrm>
          <a:prstGeom prst="rect">
            <a:avLst/>
          </a:prstGeom>
          <a:noFill/>
          <a:ln>
            <a:noFill/>
          </a:ln>
        </p:spPr>
      </p:pic>
      <p:sp>
        <p:nvSpPr>
          <p:cNvPr id="165" name="Google Shape;165;p25"/>
          <p:cNvSpPr txBox="1"/>
          <p:nvPr/>
        </p:nvSpPr>
        <p:spPr>
          <a:xfrm>
            <a:off x="6331050" y="4657675"/>
            <a:ext cx="27684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Credit: </a:t>
            </a:r>
            <a:r>
              <a:rPr lang="en" sz="1100" u="sng">
                <a:solidFill>
                  <a:schemeClr val="hlink"/>
                </a:solidFill>
                <a:hlinkClick r:id="rId4"/>
              </a:rPr>
              <a:t>https://osf.io/bts5d/wiki/home/</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p:nvPr/>
        </p:nvSpPr>
        <p:spPr>
          <a:xfrm>
            <a:off x="6331050" y="4657675"/>
            <a:ext cx="27684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Credit: </a:t>
            </a:r>
            <a:r>
              <a:rPr lang="en" sz="1100" u="sng">
                <a:solidFill>
                  <a:schemeClr val="hlink"/>
                </a:solidFill>
                <a:hlinkClick r:id="rId3"/>
              </a:rPr>
              <a:t>https://osf.io/bts5d/wiki/home/</a:t>
            </a:r>
            <a:endParaRPr>
              <a:latin typeface="Lato"/>
              <a:ea typeface="Lato"/>
              <a:cs typeface="Lato"/>
              <a:sym typeface="Lato"/>
            </a:endParaRPr>
          </a:p>
        </p:txBody>
      </p:sp>
      <p:pic>
        <p:nvPicPr>
          <p:cNvPr id="171" name="Google Shape;171;p26"/>
          <p:cNvPicPr preferRelativeResize="0"/>
          <p:nvPr/>
        </p:nvPicPr>
        <p:blipFill>
          <a:blip r:embed="rId4">
            <a:alphaModFix/>
          </a:blip>
          <a:stretch>
            <a:fillRect/>
          </a:stretch>
        </p:blipFill>
        <p:spPr>
          <a:xfrm>
            <a:off x="285750" y="1614488"/>
            <a:ext cx="8572500" cy="1914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Scientific Realities</a:t>
            </a:r>
            <a:endParaRPr/>
          </a:p>
        </p:txBody>
      </p:sp>
      <p:sp>
        <p:nvSpPr>
          <p:cNvPr id="177" name="Google Shape;177;p27"/>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•Publication pressure &amp; bias</a:t>
            </a:r>
            <a:endParaRPr sz="2400"/>
          </a:p>
          <a:p>
            <a:pPr marL="0" lvl="0" indent="0" algn="l" rtl="0">
              <a:spcBef>
                <a:spcPts val="600"/>
              </a:spcBef>
              <a:spcAft>
                <a:spcPts val="0"/>
              </a:spcAft>
              <a:buNone/>
            </a:pPr>
            <a:r>
              <a:rPr lang="en" sz="2400"/>
              <a:t>•Selection bias</a:t>
            </a:r>
            <a:endParaRPr sz="2400"/>
          </a:p>
          <a:p>
            <a:pPr marL="0" lvl="0" indent="0" algn="l" rtl="0">
              <a:spcBef>
                <a:spcPts val="600"/>
              </a:spcBef>
              <a:spcAft>
                <a:spcPts val="0"/>
              </a:spcAft>
              <a:buNone/>
            </a:pPr>
            <a:r>
              <a:rPr lang="en" sz="2400"/>
              <a:t>•Fraud</a:t>
            </a:r>
            <a:endParaRPr sz="2400"/>
          </a:p>
          <a:p>
            <a:pPr marL="0" lvl="0" indent="0" algn="l" rtl="0">
              <a:spcBef>
                <a:spcPts val="600"/>
              </a:spcBef>
              <a:spcAft>
                <a:spcPts val="0"/>
              </a:spcAft>
              <a:buClr>
                <a:schemeClr val="dk1"/>
              </a:buClr>
              <a:buSzPts val="1100"/>
              <a:buFont typeface="Arial"/>
              <a:buNone/>
            </a:pPr>
            <a:r>
              <a:rPr lang="en" sz="2400"/>
              <a:t>•Failure to replicate</a:t>
            </a:r>
            <a:endParaRPr sz="2400"/>
          </a:p>
          <a:p>
            <a:pPr marL="0" lvl="0" indent="0" algn="l" rtl="0">
              <a:spcBef>
                <a:spcPts val="600"/>
              </a:spcBef>
              <a:spcAft>
                <a:spcPts val="0"/>
              </a:spcAft>
              <a:buClr>
                <a:schemeClr val="dk1"/>
              </a:buClr>
              <a:buSzPts val="1100"/>
              <a:buFont typeface="Arial"/>
              <a:buNone/>
            </a:pPr>
            <a:r>
              <a:rPr lang="en" sz="2400"/>
              <a:t>•Inflation (p-hacking); </a:t>
            </a:r>
            <a:r>
              <a:rPr lang="en" sz="2400" u="sng">
                <a:solidFill>
                  <a:schemeClr val="hlink"/>
                </a:solidFill>
                <a:hlinkClick r:id="rId3"/>
              </a:rPr>
              <a:t>demo1</a:t>
            </a:r>
            <a:r>
              <a:rPr lang="en" sz="2400"/>
              <a:t>, </a:t>
            </a:r>
            <a:r>
              <a:rPr lang="en" sz="2400" u="sng">
                <a:solidFill>
                  <a:schemeClr val="hlink"/>
                </a:solidFill>
                <a:hlinkClick r:id="rId4"/>
              </a:rPr>
              <a:t>demo2</a:t>
            </a:r>
            <a:endParaRPr sz="2400"/>
          </a:p>
          <a:p>
            <a:pPr marL="0" lvl="0" indent="0" algn="l" rtl="0">
              <a:spcBef>
                <a:spcPts val="600"/>
              </a:spcBef>
              <a:spcAft>
                <a:spcPts val="0"/>
              </a:spcAft>
              <a:buClr>
                <a:schemeClr val="dk1"/>
              </a:buClr>
              <a:buSzPts val="1100"/>
              <a:buFont typeface="Arial"/>
              <a:buNone/>
            </a:pPr>
            <a:r>
              <a:rPr lang="en" sz="2400"/>
              <a:t>•Questionable Research Practices (QRP)</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
        <p:nvSpPr>
          <p:cNvPr id="178" name="Google Shape;178;p27"/>
          <p:cNvSpPr txBox="1"/>
          <p:nvPr/>
        </p:nvSpPr>
        <p:spPr>
          <a:xfrm>
            <a:off x="6647225" y="4662150"/>
            <a:ext cx="23598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Credit: </a:t>
            </a:r>
            <a:r>
              <a:rPr lang="en" sz="1100" u="sng">
                <a:solidFill>
                  <a:schemeClr val="hlink"/>
                </a:solidFill>
                <a:hlinkClick r:id="rId5"/>
              </a:rPr>
              <a:t>https://osf.io/3mv76/</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QRPs:</a:t>
            </a:r>
            <a:endParaRPr/>
          </a:p>
        </p:txBody>
      </p:sp>
      <p:pic>
        <p:nvPicPr>
          <p:cNvPr id="184" name="Google Shape;184;p28"/>
          <p:cNvPicPr preferRelativeResize="0"/>
          <p:nvPr/>
        </p:nvPicPr>
        <p:blipFill>
          <a:blip r:embed="rId3">
            <a:alphaModFix/>
          </a:blip>
          <a:stretch>
            <a:fillRect/>
          </a:stretch>
        </p:blipFill>
        <p:spPr>
          <a:xfrm>
            <a:off x="1707600" y="1177213"/>
            <a:ext cx="4834788" cy="3775313"/>
          </a:xfrm>
          <a:prstGeom prst="rect">
            <a:avLst/>
          </a:prstGeom>
          <a:noFill/>
          <a:ln>
            <a:noFill/>
          </a:ln>
        </p:spPr>
      </p:pic>
      <p:pic>
        <p:nvPicPr>
          <p:cNvPr id="185" name="Google Shape;185;p28"/>
          <p:cNvPicPr preferRelativeResize="0"/>
          <p:nvPr/>
        </p:nvPicPr>
        <p:blipFill rotWithShape="1">
          <a:blip r:embed="rId4">
            <a:alphaModFix/>
          </a:blip>
          <a:srcRect t="12416" b="52833"/>
          <a:stretch/>
        </p:blipFill>
        <p:spPr>
          <a:xfrm>
            <a:off x="6801275" y="4398198"/>
            <a:ext cx="2296800" cy="631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are potential solutions?</a:t>
            </a:r>
            <a:endParaRPr/>
          </a:p>
        </p:txBody>
      </p:sp>
      <p:sp>
        <p:nvSpPr>
          <p:cNvPr id="191" name="Google Shape;191;p29"/>
          <p:cNvSpPr txBox="1">
            <a:spLocks noGrp="1"/>
          </p:cNvSpPr>
          <p:nvPr>
            <p:ph type="body" idx="1"/>
          </p:nvPr>
        </p:nvSpPr>
        <p:spPr>
          <a:xfrm>
            <a:off x="893700" y="1373588"/>
            <a:ext cx="7335900" cy="3552300"/>
          </a:xfrm>
          <a:prstGeom prst="rect">
            <a:avLst/>
          </a:prstGeom>
        </p:spPr>
        <p:txBody>
          <a:bodyPr spcFirstLastPara="1" wrap="square" lIns="91425" tIns="91425" rIns="91425" bIns="91425" anchor="t" anchorCtr="0">
            <a:noAutofit/>
          </a:bodyPr>
          <a:lstStyle/>
          <a:p>
            <a:pPr marL="457200" lvl="0" indent="0" algn="l" rtl="0">
              <a:spcBef>
                <a:spcPts val="600"/>
              </a:spcBef>
              <a:spcAft>
                <a:spcPts val="0"/>
              </a:spcAft>
              <a:buNone/>
            </a:pPr>
            <a:endParaRPr dirty="0"/>
          </a:p>
          <a:p>
            <a:pPr marL="0" lvl="0" indent="0" algn="l" rtl="0">
              <a:spcBef>
                <a:spcPts val="600"/>
              </a:spcBef>
              <a:spcAft>
                <a:spcPts val="0"/>
              </a:spcAft>
              <a:buNone/>
            </a:pPr>
            <a:endParaRPr sz="1800" dirty="0"/>
          </a:p>
          <a:p>
            <a:pPr marL="0" lvl="0" indent="0" algn="l" rtl="0">
              <a:spcBef>
                <a:spcPts val="600"/>
              </a:spcBef>
              <a:spcAft>
                <a:spcPts val="0"/>
              </a:spcAft>
              <a:buNone/>
            </a:pPr>
            <a:r>
              <a:rPr lang="en" dirty="0"/>
              <a:t>And:</a:t>
            </a:r>
            <a:endParaRPr dirty="0"/>
          </a:p>
          <a:p>
            <a:pPr marL="0" lvl="0" indent="0" algn="l" rtl="0">
              <a:spcBef>
                <a:spcPts val="600"/>
              </a:spcBef>
              <a:spcAft>
                <a:spcPts val="0"/>
              </a:spcAft>
              <a:buNone/>
            </a:pPr>
            <a:endParaRPr sz="1800" dirty="0"/>
          </a:p>
          <a:p>
            <a:pPr marL="457200" lvl="0" indent="-419100" algn="l" rtl="0">
              <a:spcBef>
                <a:spcPts val="600"/>
              </a:spcBef>
              <a:spcAft>
                <a:spcPts val="0"/>
              </a:spcAft>
              <a:buSzPts val="3000"/>
              <a:buChar char="▷"/>
            </a:pPr>
            <a:r>
              <a:rPr lang="en" dirty="0"/>
              <a:t>What should we keep in mind while reading these academic articles?</a:t>
            </a:r>
            <a:endParaRPr dirty="0"/>
          </a:p>
          <a:p>
            <a:pPr marL="457200" lvl="0" indent="-419100" algn="l" rtl="0">
              <a:spcBef>
                <a:spcPts val="0"/>
              </a:spcBef>
              <a:spcAft>
                <a:spcPts val="0"/>
              </a:spcAft>
              <a:buSzPts val="3000"/>
              <a:buChar char="▷"/>
            </a:pPr>
            <a:r>
              <a:rPr lang="en" dirty="0"/>
              <a:t>How does this impact SciComm?</a:t>
            </a:r>
            <a:endParaRPr dirty="0"/>
          </a:p>
        </p:txBody>
      </p:sp>
      <p:pic>
        <p:nvPicPr>
          <p:cNvPr id="192" name="Google Shape;192;p29"/>
          <p:cNvPicPr preferRelativeResize="0"/>
          <p:nvPr/>
        </p:nvPicPr>
        <p:blipFill>
          <a:blip r:embed="rId3">
            <a:alphaModFix/>
          </a:blip>
          <a:stretch>
            <a:fillRect/>
          </a:stretch>
        </p:blipFill>
        <p:spPr>
          <a:xfrm>
            <a:off x="117361" y="1063400"/>
            <a:ext cx="3943674" cy="1268125"/>
          </a:xfrm>
          <a:prstGeom prst="rect">
            <a:avLst/>
          </a:prstGeom>
          <a:noFill/>
          <a:ln>
            <a:noFill/>
          </a:ln>
        </p:spPr>
      </p:pic>
      <p:pic>
        <p:nvPicPr>
          <p:cNvPr id="193" name="Google Shape;193;p29"/>
          <p:cNvPicPr preferRelativeResize="0"/>
          <p:nvPr/>
        </p:nvPicPr>
        <p:blipFill>
          <a:blip r:embed="rId4">
            <a:alphaModFix/>
          </a:blip>
          <a:stretch>
            <a:fillRect/>
          </a:stretch>
        </p:blipFill>
        <p:spPr>
          <a:xfrm>
            <a:off x="4494932" y="1063400"/>
            <a:ext cx="4529018" cy="1268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893700" y="4345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Application to SciComm Principles</a:t>
            </a:r>
            <a:endParaRPr/>
          </a:p>
        </p:txBody>
      </p:sp>
      <p:sp>
        <p:nvSpPr>
          <p:cNvPr id="199" name="Google Shape;199;p30"/>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Verification of field: does this result come out of nowhere? Look at long-term validity (Yong (2019) example).</a:t>
            </a:r>
            <a:endParaRPr sz="2400"/>
          </a:p>
          <a:p>
            <a:pPr marL="457200" lvl="0" indent="0" algn="l" rtl="0">
              <a:spcBef>
                <a:spcPts val="600"/>
              </a:spcBef>
              <a:spcAft>
                <a:spcPts val="0"/>
              </a:spcAft>
              <a:buNone/>
            </a:pPr>
            <a:endParaRPr sz="2400"/>
          </a:p>
          <a:p>
            <a:pPr marL="457200" lvl="0" indent="-381000" algn="l" rtl="0">
              <a:spcBef>
                <a:spcPts val="600"/>
              </a:spcBef>
              <a:spcAft>
                <a:spcPts val="0"/>
              </a:spcAft>
              <a:buSzPts val="2400"/>
              <a:buChar char="▷"/>
            </a:pPr>
            <a:r>
              <a:rPr lang="en" sz="2400"/>
              <a:t>Getting the opinion of other experts usually helps contextualize results; you can also report on another similar paper</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 Despite Crisis...</a:t>
            </a:r>
            <a:endParaRPr/>
          </a:p>
        </p:txBody>
      </p:sp>
      <p:sp>
        <p:nvSpPr>
          <p:cNvPr id="205" name="Google Shape;205;p31"/>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Psychological science can yield reproducible results</a:t>
            </a:r>
            <a:endParaRPr/>
          </a:p>
          <a:p>
            <a:pPr marL="457200" lvl="0" indent="-419100" algn="l" rtl="0">
              <a:spcBef>
                <a:spcPts val="0"/>
              </a:spcBef>
              <a:spcAft>
                <a:spcPts val="0"/>
              </a:spcAft>
              <a:buSzPts val="3000"/>
              <a:buChar char="▷"/>
            </a:pPr>
            <a:r>
              <a:rPr lang="en"/>
              <a:t>The field is changing to allow for better methodology</a:t>
            </a:r>
            <a:endParaRPr/>
          </a:p>
        </p:txBody>
      </p:sp>
      <p:sp>
        <p:nvSpPr>
          <p:cNvPr id="206" name="Google Shape;206;p31"/>
          <p:cNvSpPr txBox="1"/>
          <p:nvPr/>
        </p:nvSpPr>
        <p:spPr>
          <a:xfrm>
            <a:off x="5834300" y="4702400"/>
            <a:ext cx="33099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Lillenfeld, 2012, American Psychologist</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98" name="Google Shape;98;p14"/>
          <p:cNvSpPr txBox="1">
            <a:spLocks noGrp="1"/>
          </p:cNvSpPr>
          <p:nvPr>
            <p:ph type="body" idx="1"/>
          </p:nvPr>
        </p:nvSpPr>
        <p:spPr>
          <a:xfrm>
            <a:off x="586550" y="1133175"/>
            <a:ext cx="7399500" cy="37926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AutoNum type="arabicPeriod"/>
            </a:pPr>
            <a:r>
              <a:rPr lang="en" sz="1400" b="1"/>
              <a:t>Continue to build a supportive classroom culture &amp; discuss open science &amp; methodology used for different studies.</a:t>
            </a:r>
            <a:endParaRPr sz="1400" b="1"/>
          </a:p>
          <a:p>
            <a:pPr marL="914400" lvl="1" indent="-317500" algn="l" rtl="0">
              <a:spcBef>
                <a:spcPts val="0"/>
              </a:spcBef>
              <a:spcAft>
                <a:spcPts val="0"/>
              </a:spcAft>
              <a:buSzPts val="1400"/>
              <a:buChar char="○"/>
            </a:pPr>
            <a:r>
              <a:rPr lang="en" sz="1400"/>
              <a:t>In teams, fill out the study vignettes</a:t>
            </a:r>
            <a:endParaRPr sz="1400"/>
          </a:p>
          <a:p>
            <a:pPr marL="914400" lvl="1" indent="-317500" algn="l" rtl="0">
              <a:spcBef>
                <a:spcPts val="0"/>
              </a:spcBef>
              <a:spcAft>
                <a:spcPts val="0"/>
              </a:spcAft>
              <a:buSzPts val="1400"/>
              <a:buChar char="○"/>
            </a:pPr>
            <a:r>
              <a:rPr lang="en" sz="1400"/>
              <a:t>Jeopardy style Qs on the open science reading</a:t>
            </a:r>
            <a:endParaRPr sz="1400"/>
          </a:p>
          <a:p>
            <a:pPr marL="457200" lvl="0" indent="-317500" algn="l" rtl="0">
              <a:spcBef>
                <a:spcPts val="0"/>
              </a:spcBef>
              <a:spcAft>
                <a:spcPts val="0"/>
              </a:spcAft>
              <a:buSzPts val="1400"/>
              <a:buAutoNum type="arabicPeriod"/>
            </a:pPr>
            <a:r>
              <a:rPr lang="en" sz="1400" b="1"/>
              <a:t>Describe some basic perceptual perspectives and principles.</a:t>
            </a:r>
            <a:endParaRPr sz="1400" b="1"/>
          </a:p>
          <a:p>
            <a:pPr marL="914400" lvl="1" indent="-317500" algn="l" rtl="0">
              <a:spcBef>
                <a:spcPts val="0"/>
              </a:spcBef>
              <a:spcAft>
                <a:spcPts val="0"/>
              </a:spcAft>
              <a:buSzPts val="1400"/>
              <a:buChar char="○"/>
            </a:pPr>
            <a:r>
              <a:rPr lang="en" sz="1400"/>
              <a:t>Discuss 4 perspectives on perception: learning-focused (Helmholtz, Statistical Learning, Bayesian) and intrinsic (Gestalt)</a:t>
            </a:r>
            <a:endParaRPr sz="1400"/>
          </a:p>
          <a:p>
            <a:pPr marL="914400" lvl="1" indent="-317500" algn="l" rtl="0">
              <a:spcBef>
                <a:spcPts val="0"/>
              </a:spcBef>
              <a:spcAft>
                <a:spcPts val="0"/>
              </a:spcAft>
              <a:buSzPts val="1400"/>
              <a:buChar char="○"/>
            </a:pPr>
            <a:r>
              <a:rPr lang="en" sz="1400"/>
              <a:t>If there's time, handout on depth processing cues</a:t>
            </a:r>
            <a:endParaRPr sz="1400"/>
          </a:p>
          <a:p>
            <a:pPr marL="457200" lvl="0" indent="-317500" algn="l" rtl="0">
              <a:spcBef>
                <a:spcPts val="0"/>
              </a:spcBef>
              <a:spcAft>
                <a:spcPts val="0"/>
              </a:spcAft>
              <a:buSzPts val="1400"/>
              <a:buAutoNum type="arabicPeriod"/>
            </a:pPr>
            <a:r>
              <a:rPr lang="en" sz="1400" b="1"/>
              <a:t>Deconstruct and analyze the findings of an academic journal article.</a:t>
            </a:r>
            <a:endParaRPr sz="1400" b="1"/>
          </a:p>
          <a:p>
            <a:pPr marL="914400" lvl="1" indent="-317500" algn="l" rtl="0">
              <a:spcBef>
                <a:spcPts val="0"/>
              </a:spcBef>
              <a:spcAft>
                <a:spcPts val="0"/>
              </a:spcAft>
              <a:buSzPts val="1400"/>
              <a:buChar char="○"/>
            </a:pPr>
            <a:r>
              <a:rPr lang="en" sz="1400"/>
              <a:t>Apply the reading worksheet to Gruters et al. (2018)</a:t>
            </a:r>
            <a:endParaRPr sz="1400"/>
          </a:p>
          <a:p>
            <a:pPr marL="914400" lvl="1" indent="-317500" algn="l" rtl="0">
              <a:spcBef>
                <a:spcPts val="0"/>
              </a:spcBef>
              <a:spcAft>
                <a:spcPts val="0"/>
              </a:spcAft>
              <a:buSzPts val="1400"/>
              <a:buChar char="○"/>
            </a:pPr>
            <a:r>
              <a:rPr lang="en" sz="1400"/>
              <a:t>Discuss the main takeaways of the Gruters paper as class</a:t>
            </a:r>
            <a:endParaRPr sz="1400"/>
          </a:p>
          <a:p>
            <a:pPr marL="457200" lvl="0" indent="-317500" algn="l" rtl="0">
              <a:spcBef>
                <a:spcPts val="0"/>
              </a:spcBef>
              <a:spcAft>
                <a:spcPts val="0"/>
              </a:spcAft>
              <a:buSzPts val="1400"/>
              <a:buAutoNum type="arabicPeriod"/>
            </a:pPr>
            <a:r>
              <a:rPr lang="en" sz="1400" b="1"/>
              <a:t>Compare and contrast models of science communication.</a:t>
            </a:r>
            <a:endParaRPr sz="1400" b="1"/>
          </a:p>
          <a:p>
            <a:pPr marL="914400" lvl="1" indent="-317500" algn="l" rtl="0">
              <a:spcBef>
                <a:spcPts val="0"/>
              </a:spcBef>
              <a:spcAft>
                <a:spcPts val="0"/>
              </a:spcAft>
              <a:buSzPts val="1400"/>
              <a:buChar char="○"/>
            </a:pPr>
            <a:r>
              <a:rPr lang="en" sz="1400"/>
              <a:t>Yong vs. Gruters; Yong vs. Dean</a:t>
            </a:r>
            <a:endParaRPr sz="1400"/>
          </a:p>
          <a:p>
            <a:pPr marL="0" lvl="0" indent="0" algn="l" rtl="0">
              <a:spcBef>
                <a:spcPts val="600"/>
              </a:spcBef>
              <a:spcAft>
                <a:spcPts val="0"/>
              </a:spcAft>
              <a:buNone/>
            </a:pP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Perception</a:t>
            </a:r>
            <a:endParaRPr/>
          </a:p>
        </p:txBody>
      </p:sp>
      <p:sp>
        <p:nvSpPr>
          <p:cNvPr id="212" name="Google Shape;212;p32"/>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basic principles thought to underlie perception and perceptual illusions.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893700" y="206000"/>
            <a:ext cx="6896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Inverse Projection Problem</a:t>
            </a:r>
            <a:endParaRPr/>
          </a:p>
        </p:txBody>
      </p:sp>
      <p:pic>
        <p:nvPicPr>
          <p:cNvPr id="218" name="Google Shape;218;p33"/>
          <p:cNvPicPr preferRelativeResize="0"/>
          <p:nvPr/>
        </p:nvPicPr>
        <p:blipFill>
          <a:blip r:embed="rId3">
            <a:alphaModFix/>
          </a:blip>
          <a:stretch>
            <a:fillRect/>
          </a:stretch>
        </p:blipFill>
        <p:spPr>
          <a:xfrm>
            <a:off x="152400" y="1215788"/>
            <a:ext cx="8839199" cy="3535680"/>
          </a:xfrm>
          <a:prstGeom prst="rect">
            <a:avLst/>
          </a:prstGeom>
          <a:noFill/>
          <a:ln>
            <a:noFill/>
          </a:ln>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Top-down vs. Bottom-up</a:t>
            </a:r>
            <a:endParaRPr/>
          </a:p>
        </p:txBody>
      </p:sp>
      <p:sp>
        <p:nvSpPr>
          <p:cNvPr id="224" name="Google Shape;224;p34"/>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Bottom-up: usually refers to start of stimulus processing</a:t>
            </a:r>
            <a:endParaRPr/>
          </a:p>
          <a:p>
            <a:pPr marL="0" lvl="0" indent="0" algn="l" rtl="0">
              <a:spcBef>
                <a:spcPts val="600"/>
              </a:spcBef>
              <a:spcAft>
                <a:spcPts val="0"/>
              </a:spcAft>
              <a:buNone/>
            </a:pPr>
            <a:endParaRPr/>
          </a:p>
          <a:p>
            <a:pPr marL="0" lvl="0" indent="0" algn="l" rtl="0">
              <a:spcBef>
                <a:spcPts val="600"/>
              </a:spcBef>
              <a:spcAft>
                <a:spcPts val="0"/>
              </a:spcAft>
              <a:buNone/>
            </a:pPr>
            <a:r>
              <a:rPr lang="en"/>
              <a:t>Top-down: processing originating in the brain, possibly other signals modulating bottom-up</a:t>
            </a:r>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4 Perspectives on Perception</a:t>
            </a:r>
            <a:endParaRPr dirty="0"/>
          </a:p>
        </p:txBody>
      </p:sp>
      <p:sp>
        <p:nvSpPr>
          <p:cNvPr id="230" name="Google Shape;230;p35"/>
          <p:cNvSpPr txBox="1">
            <a:spLocks noGrp="1"/>
          </p:cNvSpPr>
          <p:nvPr>
            <p:ph type="body" idx="1"/>
          </p:nvPr>
        </p:nvSpPr>
        <p:spPr>
          <a:xfrm>
            <a:off x="893700" y="1373600"/>
            <a:ext cx="69075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Helmholtz: retinal image ambiguous, so it solves ambiguity with the </a:t>
            </a:r>
            <a:r>
              <a:rPr lang="en" sz="1800" i="1"/>
              <a:t>likelihood principle</a:t>
            </a:r>
            <a:endParaRPr sz="1800"/>
          </a:p>
          <a:p>
            <a:pPr marL="914400" lvl="1" indent="-342900" algn="l" rtl="0">
              <a:spcBef>
                <a:spcPts val="0"/>
              </a:spcBef>
              <a:spcAft>
                <a:spcPts val="0"/>
              </a:spcAft>
              <a:buSzPts val="1800"/>
              <a:buChar char="○"/>
            </a:pPr>
            <a:r>
              <a:rPr lang="en" sz="1800"/>
              <a:t>We perceive the object most likely to have caused the pattern of stimuli we received</a:t>
            </a:r>
            <a:endParaRPr sz="1800"/>
          </a:p>
          <a:p>
            <a:pPr marL="914400" lvl="1" indent="-342900" algn="l" rtl="0">
              <a:spcBef>
                <a:spcPts val="0"/>
              </a:spcBef>
              <a:spcAft>
                <a:spcPts val="0"/>
              </a:spcAft>
              <a:buSzPts val="1800"/>
              <a:buChar char="○"/>
            </a:pPr>
            <a:r>
              <a:rPr lang="en" sz="1800" i="1"/>
              <a:t>Unconscious inference</a:t>
            </a:r>
            <a:r>
              <a:rPr lang="en" sz="1800"/>
              <a:t>: our perceptions are also often the result of unconscious assumptions or inferences we make about the environment</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I.e., Expectation and experience play a large role in perception, and sometimes we’re not even aware of that</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6" descr="This amazing illusion is so strong that even when we are aware that we are looking at the concave, reverse side of the mask we cannot stop ourselves perceiving it as a convex, protruding face!&#10;For interactive versions of these illusion visit: http://www.echalk.co.uk/amusements/opticalillusions/illusions.htm" title="The rotating mask illusion">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7" descr="Add me on Facebook (click LIKE on Facebook to add me)&#10;http://www.facebook.com/brusspup&#10;&#10;I created the song in this video. You can download it on iTunes or Google Play. &#10;Song name: The last sun.&#10;&#10;https://itunes.apple.com/WebObjects/MZStore.woa/wa/viewAlbum?id=789859890&#10;&#10;https://play.google.com/store/music/album/Brusspup_The_Last_Sun?id=Bkuvulxc6no72xttlj7szndz2ve&#10;&#10;Thank you to my friend Kath for creating the T-rex design!&#10;&#10;I've included a link for you to print out your own. The trick looks best through a camera. If you close one eye and move back and forth it works pretty good too.&#10;&#10;GreenT-Rex image&#10;http://i.imgur.com/vBDV8o5.jpg&#10;&#10;Red T-rex&#10;http://i.imgur.com/80DDCYy.jpg&#10;&#10;Blue T-rex&#10;http://i.imgur.com/Z8lZnoK.jpg&#10;&#10;The t-rex design is an original design used with the Gathering for Garder 3D dragon template. The original 3D template design (dragon) was inspired by the work of Jerry Andrus to celebrate Gathering for Gardner 3. You can find the original dragon and other great products at http://www.thinkfun.com&#10;&#10;This is based on the famous dragon illusion which was inspired by Jerry Andrus. I've always wanted to try this illusion with several of these at once. I wanted to use 20 or 30 but after I tried a test with only 12, I realized 20 or 30 was going to be too many. So another thing I've always wanted to try was to have a large version. The original file was about 9 feet X 9 feet. I had to split the image into 4 files so the printer as my local print shop could print it. I traced all of the pieces on cardboard which I used to build a support structure for the prints. I used small pieces of cardboard and hot glue to make the structure really solid. One problem that I had was that the paper for the large dragon was really shiny. So if you look closely you can see the reflection of the eyes on the &quot;top&quot; and side panels. I bought some matte spray to try and minimize the reflections. It worked a little. Over all I was happy with the results." title="Amazing T-Rex Illusion!">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Perspectives on Perception</a:t>
            </a:r>
            <a:endParaRPr/>
          </a:p>
        </p:txBody>
      </p:sp>
      <p:sp>
        <p:nvSpPr>
          <p:cNvPr id="246" name="Google Shape;246;p38"/>
          <p:cNvSpPr txBox="1">
            <a:spLocks noGrp="1"/>
          </p:cNvSpPr>
          <p:nvPr>
            <p:ph type="body" idx="1"/>
          </p:nvPr>
        </p:nvSpPr>
        <p:spPr>
          <a:xfrm>
            <a:off x="893700" y="1373600"/>
            <a:ext cx="6907500" cy="35523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677480"/>
              </a:buClr>
              <a:buSzPts val="1800"/>
              <a:buFont typeface="Lato"/>
              <a:buChar char="▷"/>
            </a:pPr>
            <a:r>
              <a:rPr lang="en" sz="1800"/>
              <a:t>Statistical regularities in the environment</a:t>
            </a:r>
            <a:endParaRPr sz="1800"/>
          </a:p>
          <a:p>
            <a:pPr marL="914400" marR="0" lvl="1" indent="-342900" algn="l" rtl="0">
              <a:lnSpc>
                <a:spcPct val="100000"/>
              </a:lnSpc>
              <a:spcBef>
                <a:spcPts val="0"/>
              </a:spcBef>
              <a:spcAft>
                <a:spcPts val="0"/>
              </a:spcAft>
              <a:buSzPts val="1800"/>
              <a:buChar char="○"/>
            </a:pPr>
            <a:r>
              <a:rPr lang="en" sz="1800"/>
              <a:t>The oblique effect</a:t>
            </a:r>
            <a:endParaRPr sz="1800"/>
          </a:p>
          <a:p>
            <a:pPr marL="914400" marR="0" lvl="1" indent="-342900" algn="l" rtl="0">
              <a:lnSpc>
                <a:spcPct val="100000"/>
              </a:lnSpc>
              <a:spcBef>
                <a:spcPts val="0"/>
              </a:spcBef>
              <a:spcAft>
                <a:spcPts val="0"/>
              </a:spcAft>
              <a:buSzPts val="1800"/>
              <a:buChar char="○"/>
            </a:pPr>
            <a:r>
              <a:rPr lang="en" sz="1800"/>
              <a:t>Light-from-above</a:t>
            </a:r>
            <a:endParaRPr sz="1800"/>
          </a:p>
          <a:p>
            <a:pPr marL="914400" marR="0" lvl="1" indent="-342900" algn="l" rtl="0">
              <a:lnSpc>
                <a:spcPct val="100000"/>
              </a:lnSpc>
              <a:spcBef>
                <a:spcPts val="0"/>
              </a:spcBef>
              <a:spcAft>
                <a:spcPts val="0"/>
              </a:spcAft>
              <a:buSzPts val="1800"/>
              <a:buChar char="○"/>
            </a:pPr>
            <a:r>
              <a:rPr lang="en" sz="1800"/>
              <a:t>Semantic regularities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I.e., Expectation and experience play a large role in perception, and sometimes we’re not even aware of that</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Oblique Effect</a:t>
            </a:r>
            <a:endParaRPr/>
          </a:p>
        </p:txBody>
      </p:sp>
      <p:pic>
        <p:nvPicPr>
          <p:cNvPr id="252" name="Google Shape;252;p39"/>
          <p:cNvPicPr preferRelativeResize="0"/>
          <p:nvPr/>
        </p:nvPicPr>
        <p:blipFill>
          <a:blip r:embed="rId3">
            <a:alphaModFix/>
          </a:blip>
          <a:stretch>
            <a:fillRect/>
          </a:stretch>
        </p:blipFill>
        <p:spPr>
          <a:xfrm>
            <a:off x="3592675" y="1063388"/>
            <a:ext cx="1958658" cy="3775313"/>
          </a:xfrm>
          <a:prstGeom prst="rect">
            <a:avLst/>
          </a:prstGeom>
          <a:noFill/>
          <a:ln>
            <a:noFill/>
          </a:ln>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Light from Above</a:t>
            </a:r>
            <a:endParaRPr/>
          </a:p>
        </p:txBody>
      </p:sp>
      <p:pic>
        <p:nvPicPr>
          <p:cNvPr id="258" name="Google Shape;258;p40"/>
          <p:cNvPicPr preferRelativeResize="0"/>
          <p:nvPr/>
        </p:nvPicPr>
        <p:blipFill>
          <a:blip r:embed="rId3">
            <a:alphaModFix/>
          </a:blip>
          <a:stretch>
            <a:fillRect/>
          </a:stretch>
        </p:blipFill>
        <p:spPr>
          <a:xfrm>
            <a:off x="1349425" y="1205913"/>
            <a:ext cx="6445147" cy="37753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Light from Above</a:t>
            </a:r>
            <a:endParaRPr/>
          </a:p>
        </p:txBody>
      </p:sp>
      <p:pic>
        <p:nvPicPr>
          <p:cNvPr id="264" name="Google Shape;264;p41"/>
          <p:cNvPicPr preferRelativeResize="0"/>
          <p:nvPr/>
        </p:nvPicPr>
        <p:blipFill>
          <a:blip r:embed="rId3">
            <a:alphaModFix/>
          </a:blip>
          <a:stretch>
            <a:fillRect/>
          </a:stretch>
        </p:blipFill>
        <p:spPr>
          <a:xfrm>
            <a:off x="152400" y="1215788"/>
            <a:ext cx="8839204" cy="33528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93700" y="206000"/>
            <a:ext cx="7661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“Do you follow a particular news source?”</a:t>
            </a:r>
            <a:endParaRPr sz="3000"/>
          </a:p>
        </p:txBody>
      </p:sp>
      <p:sp>
        <p:nvSpPr>
          <p:cNvPr id="104" name="Google Shape;104;p1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“I don’t follow the news.” (1)</a:t>
            </a:r>
            <a:endParaRPr sz="1800"/>
          </a:p>
          <a:p>
            <a:pPr marL="457200" lvl="0" indent="-342900" algn="l" rtl="0">
              <a:spcBef>
                <a:spcPts val="0"/>
              </a:spcBef>
              <a:spcAft>
                <a:spcPts val="0"/>
              </a:spcAft>
              <a:buSzPts val="1800"/>
              <a:buChar char="▷"/>
            </a:pPr>
            <a:r>
              <a:rPr lang="en" sz="1800"/>
              <a:t>NYT (2 folks)</a:t>
            </a:r>
            <a:endParaRPr sz="1800"/>
          </a:p>
          <a:p>
            <a:pPr marL="457200" lvl="0" indent="-342900" algn="l" rtl="0">
              <a:spcBef>
                <a:spcPts val="0"/>
              </a:spcBef>
              <a:spcAft>
                <a:spcPts val="0"/>
              </a:spcAft>
              <a:buSzPts val="1800"/>
              <a:buChar char="▷"/>
            </a:pPr>
            <a:r>
              <a:rPr lang="en" sz="1800"/>
              <a:t>News on phone (1), twitter/social media (2), internet browsing/google (2)</a:t>
            </a:r>
            <a:endParaRPr sz="1800"/>
          </a:p>
          <a:p>
            <a:pPr marL="457200" lvl="0" indent="-342900" algn="l" rtl="0">
              <a:spcBef>
                <a:spcPts val="0"/>
              </a:spcBef>
              <a:spcAft>
                <a:spcPts val="0"/>
              </a:spcAft>
              <a:buSzPts val="1800"/>
              <a:buChar char="▷"/>
            </a:pPr>
            <a:r>
              <a:rPr lang="en" sz="1800"/>
              <a:t>WSJ or social media (1)</a:t>
            </a:r>
            <a:endParaRPr sz="1800"/>
          </a:p>
          <a:p>
            <a:pPr marL="457200" lvl="0" indent="-342900" algn="l" rtl="0">
              <a:spcBef>
                <a:spcPts val="0"/>
              </a:spcBef>
              <a:spcAft>
                <a:spcPts val="0"/>
              </a:spcAft>
              <a:buSzPts val="1800"/>
              <a:buChar char="▷"/>
            </a:pPr>
            <a:r>
              <a:rPr lang="en" sz="1800"/>
              <a:t>National Geographic or social media (1)</a:t>
            </a:r>
            <a:endParaRPr sz="1800"/>
          </a:p>
          <a:p>
            <a:pPr marL="457200" lvl="0" indent="-342900" algn="l" rtl="0">
              <a:spcBef>
                <a:spcPts val="0"/>
              </a:spcBef>
              <a:spcAft>
                <a:spcPts val="0"/>
              </a:spcAft>
              <a:buSzPts val="1800"/>
              <a:buChar char="▷"/>
            </a:pPr>
            <a:r>
              <a:rPr lang="en" sz="1800"/>
              <a:t>MIT lab news (1)</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i="1"/>
              <a:t>Most of you, when accessing a science news article, see it because it’s in your feed (personalized by friends or internet cookies), and some of you follow specific news sources.</a:t>
            </a:r>
            <a:endParaRPr sz="1800" i="1"/>
          </a:p>
          <a:p>
            <a:pPr marL="0" lvl="0" indent="0" algn="l" rtl="0">
              <a:spcBef>
                <a:spcPts val="600"/>
              </a:spcBef>
              <a:spcAft>
                <a:spcPts val="0"/>
              </a:spcAft>
              <a:buNone/>
            </a:pP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Semantic Regularities</a:t>
            </a:r>
            <a:endParaRPr/>
          </a:p>
        </p:txBody>
      </p:sp>
      <p:sp>
        <p:nvSpPr>
          <p:cNvPr id="270" name="Google Shape;270;p42"/>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Close your eyes and then visualize or simply think about the following scenes and objects:</a:t>
            </a:r>
            <a:endParaRPr sz="2400"/>
          </a:p>
          <a:p>
            <a:pPr marL="457200" lvl="0" indent="-381000" algn="l" rtl="0">
              <a:spcBef>
                <a:spcPts val="600"/>
              </a:spcBef>
              <a:spcAft>
                <a:spcPts val="0"/>
              </a:spcAft>
              <a:buSzPts val="2400"/>
              <a:buAutoNum type="alphaLcPeriod"/>
            </a:pPr>
            <a:r>
              <a:rPr lang="en" sz="2400"/>
              <a:t>An office</a:t>
            </a:r>
            <a:endParaRPr sz="2400"/>
          </a:p>
          <a:p>
            <a:pPr marL="457200" lvl="0" indent="-381000" algn="l" rtl="0">
              <a:spcBef>
                <a:spcPts val="0"/>
              </a:spcBef>
              <a:spcAft>
                <a:spcPts val="0"/>
              </a:spcAft>
              <a:buSzPts val="2400"/>
              <a:buAutoNum type="alphaLcPeriod"/>
            </a:pPr>
            <a:r>
              <a:rPr lang="en" sz="2400"/>
              <a:t>The clothing section of a dept store</a:t>
            </a:r>
            <a:endParaRPr sz="2400"/>
          </a:p>
          <a:p>
            <a:pPr marL="457200" lvl="0" indent="-381000" algn="l" rtl="0">
              <a:spcBef>
                <a:spcPts val="0"/>
              </a:spcBef>
              <a:spcAft>
                <a:spcPts val="0"/>
              </a:spcAft>
              <a:buSzPts val="2400"/>
              <a:buAutoNum type="alphaLcPeriod"/>
            </a:pPr>
            <a:r>
              <a:rPr lang="en" sz="2400"/>
              <a:t>A microscope</a:t>
            </a:r>
            <a:endParaRPr sz="2400"/>
          </a:p>
          <a:p>
            <a:pPr marL="457200" lvl="0" indent="-381000" algn="l" rtl="0">
              <a:spcBef>
                <a:spcPts val="0"/>
              </a:spcBef>
              <a:spcAft>
                <a:spcPts val="0"/>
              </a:spcAft>
              <a:buSzPts val="2400"/>
              <a:buAutoNum type="alphaLcPeriod"/>
            </a:pPr>
            <a:r>
              <a:rPr lang="en" sz="2400"/>
              <a:t>A lion</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Perspectives on Perception</a:t>
            </a:r>
            <a:endParaRPr/>
          </a:p>
        </p:txBody>
      </p:sp>
      <p:sp>
        <p:nvSpPr>
          <p:cNvPr id="276" name="Google Shape;276;p43"/>
          <p:cNvSpPr txBox="1">
            <a:spLocks noGrp="1"/>
          </p:cNvSpPr>
          <p:nvPr>
            <p:ph type="body" idx="1"/>
          </p:nvPr>
        </p:nvSpPr>
        <p:spPr>
          <a:xfrm>
            <a:off x="893700" y="1373600"/>
            <a:ext cx="6907500" cy="35523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677480"/>
              </a:buClr>
              <a:buSzPts val="1800"/>
              <a:buFont typeface="Lato"/>
              <a:buChar char="▷"/>
            </a:pPr>
            <a:r>
              <a:rPr lang="en" sz="1800"/>
              <a:t>Bayesian Inference</a:t>
            </a:r>
            <a:endParaRPr sz="1800"/>
          </a:p>
          <a:p>
            <a:pPr marL="914400" marR="0" lvl="1" indent="-342900" algn="l" rtl="0">
              <a:lnSpc>
                <a:spcPct val="100000"/>
              </a:lnSpc>
              <a:spcBef>
                <a:spcPts val="0"/>
              </a:spcBef>
              <a:spcAft>
                <a:spcPts val="0"/>
              </a:spcAft>
              <a:buSzPts val="1800"/>
              <a:buChar char="○"/>
            </a:pPr>
            <a:r>
              <a:rPr lang="en" sz="1800"/>
              <a:t>Prior: our initial belief about about the probability of an outcome</a:t>
            </a:r>
            <a:endParaRPr sz="1800"/>
          </a:p>
          <a:p>
            <a:pPr marL="914400" marR="0" lvl="1" indent="-342900" algn="l" rtl="0">
              <a:lnSpc>
                <a:spcPct val="100000"/>
              </a:lnSpc>
              <a:spcBef>
                <a:spcPts val="0"/>
              </a:spcBef>
              <a:spcAft>
                <a:spcPts val="0"/>
              </a:spcAft>
              <a:buSzPts val="1800"/>
              <a:buChar char="○"/>
            </a:pPr>
            <a:r>
              <a:rPr lang="en" sz="1800"/>
              <a:t>Likelihood: the extent to which evidence is consistent with an outcome</a:t>
            </a:r>
            <a:endParaRPr sz="1800"/>
          </a:p>
          <a:p>
            <a:pPr marL="914400" marR="0" lvl="1" indent="-342900" algn="l" rtl="0">
              <a:lnSpc>
                <a:spcPct val="100000"/>
              </a:lnSpc>
              <a:spcBef>
                <a:spcPts val="0"/>
              </a:spcBef>
              <a:spcAft>
                <a:spcPts val="0"/>
              </a:spcAft>
              <a:buSzPts val="1800"/>
              <a:buChar char="○"/>
            </a:pPr>
            <a:r>
              <a:rPr lang="en" sz="1800"/>
              <a:t>Update our estimate of probability of an outcome based on prior and likelihood</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I.e., Expectation and experience play a large role in perception, and sometimes we’re not even aware of that</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Perspectives on Perception</a:t>
            </a:r>
            <a:endParaRPr/>
          </a:p>
        </p:txBody>
      </p:sp>
      <p:sp>
        <p:nvSpPr>
          <p:cNvPr id="282" name="Google Shape;282;p44"/>
          <p:cNvSpPr txBox="1">
            <a:spLocks noGrp="1"/>
          </p:cNvSpPr>
          <p:nvPr>
            <p:ph type="body" idx="1"/>
          </p:nvPr>
        </p:nvSpPr>
        <p:spPr>
          <a:xfrm>
            <a:off x="893700" y="1373600"/>
            <a:ext cx="6907500" cy="35523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677480"/>
              </a:buClr>
              <a:buSzPts val="1800"/>
              <a:buFont typeface="Lato"/>
              <a:buChar char="▷"/>
            </a:pPr>
            <a:r>
              <a:rPr lang="en" sz="1800"/>
              <a:t>Gestalt psychologists: perception can’t be explained by adding up small sensations and the whole is different than the sum of its parts. Have principles of organization:</a:t>
            </a:r>
            <a:endParaRPr sz="1800"/>
          </a:p>
          <a:p>
            <a:pPr marL="914400" marR="0" lvl="1" indent="-342900" algn="l" rtl="0">
              <a:lnSpc>
                <a:spcPct val="100000"/>
              </a:lnSpc>
              <a:spcBef>
                <a:spcPts val="0"/>
              </a:spcBef>
              <a:spcAft>
                <a:spcPts val="0"/>
              </a:spcAft>
              <a:buSzPts val="1800"/>
              <a:buChar char="○"/>
            </a:pPr>
            <a:r>
              <a:rPr lang="en" sz="1800"/>
              <a:t>Good continuation</a:t>
            </a:r>
            <a:endParaRPr sz="1800"/>
          </a:p>
          <a:p>
            <a:pPr marL="914400" marR="0" lvl="1" indent="-342900" algn="l" rtl="0">
              <a:lnSpc>
                <a:spcPct val="100000"/>
              </a:lnSpc>
              <a:spcBef>
                <a:spcPts val="0"/>
              </a:spcBef>
              <a:spcAft>
                <a:spcPts val="0"/>
              </a:spcAft>
              <a:buSzPts val="1800"/>
              <a:buChar char="○"/>
            </a:pPr>
            <a:r>
              <a:rPr lang="en" sz="1800"/>
              <a:t>Simplicity/Good Figure/Pragnanz</a:t>
            </a:r>
            <a:endParaRPr sz="1800"/>
          </a:p>
          <a:p>
            <a:pPr marL="914400" marR="0" lvl="1" indent="-342900" algn="l" rtl="0">
              <a:lnSpc>
                <a:spcPct val="100000"/>
              </a:lnSpc>
              <a:spcBef>
                <a:spcPts val="0"/>
              </a:spcBef>
              <a:spcAft>
                <a:spcPts val="0"/>
              </a:spcAft>
              <a:buSzPts val="1800"/>
              <a:buChar char="○"/>
            </a:pPr>
            <a:r>
              <a:rPr lang="en" sz="1800"/>
              <a:t>Similarity</a:t>
            </a:r>
            <a:endParaRPr sz="1800"/>
          </a:p>
          <a:p>
            <a:pPr marL="0" marR="0" lvl="0" indent="0" algn="l" rtl="0">
              <a:lnSpc>
                <a:spcPct val="100000"/>
              </a:lnSpc>
              <a:spcBef>
                <a:spcPts val="600"/>
              </a:spcBef>
              <a:spcAft>
                <a:spcPts val="0"/>
              </a:spcAft>
              <a:buNone/>
            </a:pPr>
            <a:endParaRPr sz="1800"/>
          </a:p>
          <a:p>
            <a:pPr marL="0" marR="0" lvl="0" indent="0" algn="l" rtl="0">
              <a:lnSpc>
                <a:spcPct val="100000"/>
              </a:lnSpc>
              <a:spcBef>
                <a:spcPts val="600"/>
              </a:spcBef>
              <a:spcAft>
                <a:spcPts val="0"/>
              </a:spcAft>
              <a:buNone/>
            </a:pPr>
            <a:r>
              <a:rPr lang="en" sz="1800"/>
              <a:t>I.e., a person’s experience can influence perception, but experience plays a smaller role than perceptual principles (i.e., perception is intrinsic)</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Good Continuation</a:t>
            </a:r>
            <a:endParaRPr/>
          </a:p>
        </p:txBody>
      </p:sp>
      <p:pic>
        <p:nvPicPr>
          <p:cNvPr id="288" name="Google Shape;288;p45"/>
          <p:cNvPicPr preferRelativeResize="0"/>
          <p:nvPr/>
        </p:nvPicPr>
        <p:blipFill>
          <a:blip r:embed="rId3">
            <a:alphaModFix/>
          </a:blip>
          <a:stretch>
            <a:fillRect/>
          </a:stretch>
        </p:blipFill>
        <p:spPr>
          <a:xfrm>
            <a:off x="152400" y="1215788"/>
            <a:ext cx="8839191" cy="33809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631650" y="206000"/>
            <a:ext cx="75258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Simplicity: Five Circles, Not 9 Shapes</a:t>
            </a:r>
            <a:endParaRPr sz="3000"/>
          </a:p>
        </p:txBody>
      </p:sp>
      <p:pic>
        <p:nvPicPr>
          <p:cNvPr id="294" name="Google Shape;294;p46"/>
          <p:cNvPicPr preferRelativeResize="0"/>
          <p:nvPr/>
        </p:nvPicPr>
        <p:blipFill>
          <a:blip r:embed="rId3">
            <a:alphaModFix/>
          </a:blip>
          <a:stretch>
            <a:fillRect/>
          </a:stretch>
        </p:blipFill>
        <p:spPr>
          <a:xfrm>
            <a:off x="251650" y="1197738"/>
            <a:ext cx="8177571" cy="37753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7"/>
          <p:cNvSpPr txBox="1">
            <a:spLocks noGrp="1"/>
          </p:cNvSpPr>
          <p:nvPr>
            <p:ph type="title"/>
          </p:nvPr>
        </p:nvSpPr>
        <p:spPr>
          <a:xfrm>
            <a:off x="893700" y="206000"/>
            <a:ext cx="7742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Similarity: Shirt Grouped with White Water</a:t>
            </a:r>
            <a:endParaRPr sz="3000"/>
          </a:p>
        </p:txBody>
      </p:sp>
      <p:pic>
        <p:nvPicPr>
          <p:cNvPr id="300" name="Google Shape;300;p47"/>
          <p:cNvPicPr preferRelativeResize="0"/>
          <p:nvPr/>
        </p:nvPicPr>
        <p:blipFill>
          <a:blip r:embed="rId3">
            <a:alphaModFix/>
          </a:blip>
          <a:stretch>
            <a:fillRect/>
          </a:stretch>
        </p:blipFill>
        <p:spPr>
          <a:xfrm>
            <a:off x="2614875" y="1179688"/>
            <a:ext cx="3020250" cy="3775313"/>
          </a:xfrm>
          <a:prstGeom prst="rect">
            <a:avLst/>
          </a:prstGeom>
          <a:noFill/>
          <a:ln>
            <a:noFill/>
          </a:ln>
        </p:spPr>
      </p:pic>
      <p:sp>
        <p:nvSpPr>
          <p:cNvPr id="301" name="Google Shape;301;p47"/>
          <p:cNvSpPr txBox="1"/>
          <p:nvPr/>
        </p:nvSpPr>
        <p:spPr>
          <a:xfrm>
            <a:off x="117300" y="4683300"/>
            <a:ext cx="22650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“Waves” - Wilma Hurskainen</a:t>
            </a:r>
            <a:endParaRPr sz="12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title"/>
          </p:nvPr>
        </p:nvSpPr>
        <p:spPr>
          <a:xfrm>
            <a:off x="938075" y="494673"/>
            <a:ext cx="6462600" cy="74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Would Each Theory Explain This?</a:t>
            </a:r>
            <a:endParaRPr/>
          </a:p>
        </p:txBody>
      </p:sp>
      <p:pic>
        <p:nvPicPr>
          <p:cNvPr id="307" name="Google Shape;307;p48"/>
          <p:cNvPicPr preferRelativeResize="0"/>
          <p:nvPr/>
        </p:nvPicPr>
        <p:blipFill>
          <a:blip r:embed="rId3">
            <a:alphaModFix/>
          </a:blip>
          <a:stretch>
            <a:fillRect/>
          </a:stretch>
        </p:blipFill>
        <p:spPr>
          <a:xfrm>
            <a:off x="152400" y="1459913"/>
            <a:ext cx="8839199" cy="297410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9"/>
          <p:cNvSpPr txBox="1">
            <a:spLocks noGrp="1"/>
          </p:cNvSpPr>
          <p:nvPr>
            <p:ph type="title"/>
          </p:nvPr>
        </p:nvSpPr>
        <p:spPr>
          <a:xfrm>
            <a:off x="893700" y="206000"/>
            <a:ext cx="783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Experience-Dependent Plasticity</a:t>
            </a:r>
            <a:endParaRPr/>
          </a:p>
        </p:txBody>
      </p:sp>
      <p:pic>
        <p:nvPicPr>
          <p:cNvPr id="313" name="Google Shape;313;p49"/>
          <p:cNvPicPr preferRelativeResize="0"/>
          <p:nvPr/>
        </p:nvPicPr>
        <p:blipFill>
          <a:blip r:embed="rId3">
            <a:alphaModFix/>
          </a:blip>
          <a:stretch>
            <a:fillRect/>
          </a:stretch>
        </p:blipFill>
        <p:spPr>
          <a:xfrm>
            <a:off x="152400" y="1063400"/>
            <a:ext cx="2022550" cy="2275375"/>
          </a:xfrm>
          <a:prstGeom prst="rect">
            <a:avLst/>
          </a:prstGeom>
          <a:noFill/>
          <a:ln>
            <a:noFill/>
          </a:ln>
        </p:spPr>
      </p:pic>
      <p:pic>
        <p:nvPicPr>
          <p:cNvPr id="314" name="Google Shape;314;p49"/>
          <p:cNvPicPr preferRelativeResize="0"/>
          <p:nvPr/>
        </p:nvPicPr>
        <p:blipFill>
          <a:blip r:embed="rId4">
            <a:alphaModFix/>
          </a:blip>
          <a:stretch>
            <a:fillRect/>
          </a:stretch>
        </p:blipFill>
        <p:spPr>
          <a:xfrm>
            <a:off x="2324100" y="1063400"/>
            <a:ext cx="2022550" cy="2275369"/>
          </a:xfrm>
          <a:prstGeom prst="rect">
            <a:avLst/>
          </a:prstGeom>
          <a:noFill/>
          <a:ln>
            <a:noFill/>
          </a:ln>
        </p:spPr>
      </p:pic>
      <p:pic>
        <p:nvPicPr>
          <p:cNvPr id="315" name="Google Shape;315;p49"/>
          <p:cNvPicPr preferRelativeResize="0"/>
          <p:nvPr/>
        </p:nvPicPr>
        <p:blipFill>
          <a:blip r:embed="rId5">
            <a:alphaModFix/>
          </a:blip>
          <a:stretch>
            <a:fillRect/>
          </a:stretch>
        </p:blipFill>
        <p:spPr>
          <a:xfrm>
            <a:off x="4495800" y="1063400"/>
            <a:ext cx="2022550" cy="2275369"/>
          </a:xfrm>
          <a:prstGeom prst="rect">
            <a:avLst/>
          </a:prstGeom>
          <a:noFill/>
          <a:ln>
            <a:noFill/>
          </a:ln>
        </p:spPr>
      </p:pic>
      <p:pic>
        <p:nvPicPr>
          <p:cNvPr id="316" name="Google Shape;316;p49"/>
          <p:cNvPicPr preferRelativeResize="0"/>
          <p:nvPr/>
        </p:nvPicPr>
        <p:blipFill>
          <a:blip r:embed="rId6">
            <a:alphaModFix/>
          </a:blip>
          <a:stretch>
            <a:fillRect/>
          </a:stretch>
        </p:blipFill>
        <p:spPr>
          <a:xfrm>
            <a:off x="6667500" y="1063400"/>
            <a:ext cx="2022550" cy="2275363"/>
          </a:xfrm>
          <a:prstGeom prst="rect">
            <a:avLst/>
          </a:prstGeom>
          <a:noFill/>
          <a:ln>
            <a:noFill/>
          </a:ln>
        </p:spPr>
      </p:pic>
      <p:sp>
        <p:nvSpPr>
          <p:cNvPr id="317" name="Google Shape;317;p49"/>
          <p:cNvSpPr txBox="1"/>
          <p:nvPr/>
        </p:nvSpPr>
        <p:spPr>
          <a:xfrm>
            <a:off x="478250" y="3815025"/>
            <a:ext cx="8292900" cy="64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Lato"/>
                <a:ea typeface="Lato"/>
                <a:cs typeface="Lato"/>
                <a:sym typeface="Lato"/>
              </a:rPr>
              <a:t>The structure of the brain is changed by experience: the case of Greebles (Isabel Gauthier)</a:t>
            </a:r>
            <a:endParaRPr i="1">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5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Handout: Depth Perception</a:t>
            </a:r>
            <a:endParaRPr/>
          </a:p>
        </p:txBody>
      </p:sp>
      <p:sp>
        <p:nvSpPr>
          <p:cNvPr id="323" name="Google Shape;323;p50"/>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Identify the cue types that help us perceive depth with a partner, and then try to spot those cues in a 3D street art demo</a:t>
            </a:r>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sp>
        <p:nvSpPr>
          <p:cNvPr id="328" name="Google Shape;328;p5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Processing Streams</a:t>
            </a:r>
            <a:endParaRPr/>
          </a:p>
        </p:txBody>
      </p:sp>
      <p:pic>
        <p:nvPicPr>
          <p:cNvPr id="329" name="Google Shape;329;p51"/>
          <p:cNvPicPr preferRelativeResize="0"/>
          <p:nvPr/>
        </p:nvPicPr>
        <p:blipFill>
          <a:blip r:embed="rId3">
            <a:alphaModFix/>
          </a:blip>
          <a:stretch>
            <a:fillRect/>
          </a:stretch>
        </p:blipFill>
        <p:spPr>
          <a:xfrm>
            <a:off x="2069200" y="1171413"/>
            <a:ext cx="5287091" cy="3775314"/>
          </a:xfrm>
          <a:prstGeom prst="rect">
            <a:avLst/>
          </a:prstGeom>
          <a:noFill/>
          <a:ln>
            <a:noFill/>
          </a:ln>
        </p:spPr>
      </p:pic>
      <p:sp>
        <p:nvSpPr>
          <p:cNvPr id="330" name="Google Shape;330;p51"/>
          <p:cNvSpPr txBox="1"/>
          <p:nvPr/>
        </p:nvSpPr>
        <p:spPr>
          <a:xfrm>
            <a:off x="2141750" y="4477800"/>
            <a:ext cx="2541600" cy="6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FF"/>
                </a:solidFill>
                <a:latin typeface="Lato"/>
                <a:ea typeface="Lato"/>
                <a:cs typeface="Lato"/>
                <a:sym typeface="Lato"/>
              </a:rPr>
              <a:t>What / Perception</a:t>
            </a:r>
            <a:r>
              <a:rPr lang="en">
                <a:latin typeface="Lato"/>
                <a:ea typeface="Lato"/>
                <a:cs typeface="Lato"/>
                <a:sym typeface="Lato"/>
              </a:rPr>
              <a:t> pathway</a:t>
            </a:r>
            <a:endParaRPr>
              <a:latin typeface="Lato"/>
              <a:ea typeface="Lato"/>
              <a:cs typeface="Lato"/>
              <a:sym typeface="Lato"/>
            </a:endParaRPr>
          </a:p>
        </p:txBody>
      </p:sp>
      <p:sp>
        <p:nvSpPr>
          <p:cNvPr id="331" name="Google Shape;331;p51"/>
          <p:cNvSpPr txBox="1"/>
          <p:nvPr/>
        </p:nvSpPr>
        <p:spPr>
          <a:xfrm>
            <a:off x="6411175" y="1301075"/>
            <a:ext cx="2541600" cy="6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3C47D"/>
                </a:solidFill>
                <a:latin typeface="Lato"/>
                <a:ea typeface="Lato"/>
                <a:cs typeface="Lato"/>
                <a:sym typeface="Lato"/>
              </a:rPr>
              <a:t>Where / Action</a:t>
            </a:r>
            <a:r>
              <a:rPr lang="en">
                <a:latin typeface="Lato"/>
                <a:ea typeface="Lato"/>
                <a:cs typeface="Lato"/>
                <a:sym typeface="Lato"/>
              </a:rPr>
              <a:t> pathway</a:t>
            </a:r>
            <a:endParaRPr>
              <a:latin typeface="Lato"/>
              <a:ea typeface="Lato"/>
              <a:cs typeface="Lato"/>
              <a:sym typeface="Lato"/>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Applying Cognitive Methodology</a:t>
            </a:r>
            <a:endParaRPr/>
          </a:p>
        </p:txBody>
      </p:sp>
      <p:sp>
        <p:nvSpPr>
          <p:cNvPr id="110" name="Google Shape;110;p16"/>
          <p:cNvSpPr txBox="1">
            <a:spLocks noGrp="1"/>
          </p:cNvSpPr>
          <p:nvPr>
            <p:ph type="subTitle" idx="1"/>
          </p:nvPr>
        </p:nvSpPr>
        <p:spPr>
          <a:xfrm>
            <a:off x="685800" y="2840050"/>
            <a:ext cx="79317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0">
                <a:solidFill>
                  <a:schemeClr val="lt1"/>
                </a:solidFill>
              </a:rPr>
              <a:t>Continue to build a supportive classroom culture &amp; discuss open science &amp; methodology used for different studies.</a:t>
            </a:r>
            <a:endParaRPr b="0">
              <a:solidFill>
                <a:schemeClr val="lt1"/>
              </a:solidFill>
            </a:endParaRPr>
          </a:p>
          <a:p>
            <a:pPr marL="0" lvl="0" indent="0" algn="ctr" rtl="0">
              <a:spcBef>
                <a:spcPts val="0"/>
              </a:spcBef>
              <a:spcAft>
                <a:spcPts val="0"/>
              </a:spcAft>
              <a:buClr>
                <a:schemeClr val="dk1"/>
              </a:buClr>
              <a:buSzPts val="1100"/>
              <a:buFont typeface="Arial"/>
              <a:buNone/>
            </a:pPr>
            <a:endParaRPr b="0">
              <a:solidFill>
                <a:schemeClr val="lt1"/>
              </a:solidFill>
            </a:endParaRPr>
          </a:p>
          <a:p>
            <a:pPr marL="914400" lvl="0" indent="0" algn="ctr" rtl="0">
              <a:spcBef>
                <a:spcPts val="0"/>
              </a:spcBef>
              <a:spcAft>
                <a:spcPts val="0"/>
              </a:spcAft>
              <a:buNone/>
            </a:pPr>
            <a:endParaRPr b="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2"/>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Gruters et al. (2018)</a:t>
            </a:r>
            <a:endParaRPr/>
          </a:p>
        </p:txBody>
      </p:sp>
      <p:sp>
        <p:nvSpPr>
          <p:cNvPr id="337" name="Google Shape;337;p52"/>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Deconstruct and analyze the findings of an academic journal article.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pic>
        <p:nvPicPr>
          <p:cNvPr id="342" name="Google Shape;342;p53"/>
          <p:cNvPicPr preferRelativeResize="0"/>
          <p:nvPr/>
        </p:nvPicPr>
        <p:blipFill>
          <a:blip r:embed="rId3">
            <a:alphaModFix/>
          </a:blip>
          <a:stretch>
            <a:fillRect/>
          </a:stretch>
        </p:blipFill>
        <p:spPr>
          <a:xfrm>
            <a:off x="853450" y="94138"/>
            <a:ext cx="5025011" cy="3775313"/>
          </a:xfrm>
          <a:prstGeom prst="rect">
            <a:avLst/>
          </a:prstGeom>
          <a:noFill/>
          <a:ln>
            <a:noFill/>
          </a:ln>
        </p:spPr>
      </p:pic>
      <p:pic>
        <p:nvPicPr>
          <p:cNvPr id="343" name="Google Shape;343;p53"/>
          <p:cNvPicPr preferRelativeResize="0"/>
          <p:nvPr/>
        </p:nvPicPr>
        <p:blipFill>
          <a:blip r:embed="rId4">
            <a:alphaModFix/>
          </a:blip>
          <a:stretch>
            <a:fillRect/>
          </a:stretch>
        </p:blipFill>
        <p:spPr>
          <a:xfrm>
            <a:off x="6798336" y="160513"/>
            <a:ext cx="2219783" cy="3775312"/>
          </a:xfrm>
          <a:prstGeom prst="rect">
            <a:avLst/>
          </a:prstGeom>
          <a:noFill/>
          <a:ln>
            <a:noFill/>
          </a:ln>
        </p:spPr>
      </p:pic>
      <p:sp>
        <p:nvSpPr>
          <p:cNvPr id="344" name="Google Shape;344;p53"/>
          <p:cNvSpPr txBox="1"/>
          <p:nvPr/>
        </p:nvSpPr>
        <p:spPr>
          <a:xfrm>
            <a:off x="546075" y="4018700"/>
            <a:ext cx="8205900" cy="9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Changes in local air pressure are funneled by the external ear onto the </a:t>
            </a:r>
            <a:r>
              <a:rPr lang="en" b="1">
                <a:solidFill>
                  <a:schemeClr val="dk1"/>
                </a:solidFill>
              </a:rPr>
              <a:t>tympanic membrane / eardrum</a:t>
            </a:r>
            <a:r>
              <a:rPr lang="en">
                <a:solidFill>
                  <a:schemeClr val="dk1"/>
                </a:solidFill>
              </a:rPr>
              <a:t>, which then moves the bones of the middle ear to push around fluid inside the </a:t>
            </a:r>
            <a:r>
              <a:rPr lang="en" b="1">
                <a:solidFill>
                  <a:schemeClr val="dk1"/>
                </a:solidFill>
              </a:rPr>
              <a:t>cochlea</a:t>
            </a:r>
            <a:r>
              <a:rPr lang="en">
                <a:solidFill>
                  <a:schemeClr val="dk1"/>
                </a:solidFill>
              </a:rPr>
              <a:t>. This results in the bending of </a:t>
            </a:r>
            <a:r>
              <a:rPr lang="en" b="1">
                <a:solidFill>
                  <a:schemeClr val="dk1"/>
                </a:solidFill>
              </a:rPr>
              <a:t>hair cells</a:t>
            </a:r>
            <a:r>
              <a:rPr lang="en">
                <a:solidFill>
                  <a:schemeClr val="dk1"/>
                </a:solidFill>
              </a:rPr>
              <a:t> that are located on the </a:t>
            </a:r>
            <a:r>
              <a:rPr lang="en" b="1">
                <a:solidFill>
                  <a:schemeClr val="dk1"/>
                </a:solidFill>
              </a:rPr>
              <a:t>basilar membrane</a:t>
            </a:r>
            <a:r>
              <a:rPr lang="en">
                <a:solidFill>
                  <a:schemeClr val="dk1"/>
                </a:solidFill>
              </a:rPr>
              <a:t> of the inner ear. </a:t>
            </a:r>
            <a:endParaRPr>
              <a:solidFill>
                <a:schemeClr val="dk1"/>
              </a:solidFill>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48"/>
        <p:cNvGrpSpPr/>
        <p:nvPr/>
      </p:nvGrpSpPr>
      <p:grpSpPr>
        <a:xfrm>
          <a:off x="0" y="0"/>
          <a:ext cx="0" cy="0"/>
          <a:chOff x="0" y="0"/>
          <a:chExt cx="0" cy="0"/>
        </a:xfrm>
      </p:grpSpPr>
      <p:sp>
        <p:nvSpPr>
          <p:cNvPr id="349" name="Google Shape;349;p54"/>
          <p:cNvSpPr txBox="1"/>
          <p:nvPr/>
        </p:nvSpPr>
        <p:spPr>
          <a:xfrm>
            <a:off x="5819900" y="576500"/>
            <a:ext cx="2932200" cy="43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Visual information (light) from the left (right) visual field is received by the right (left) half of each retina. Crossing the optic chiasm, the left (right) halves of each</a:t>
            </a:r>
            <a:endParaRPr/>
          </a:p>
          <a:p>
            <a:pPr marL="0" lvl="0" indent="0" algn="l" rtl="0">
              <a:spcBef>
                <a:spcPts val="0"/>
              </a:spcBef>
              <a:spcAft>
                <a:spcPts val="0"/>
              </a:spcAft>
              <a:buNone/>
            </a:pPr>
            <a:r>
              <a:rPr lang="en"/>
              <a:t>retina combine their information, first in the thalamic LGN and then in the primary visual cortex of each  cerebral hemisphere, into a full representation of the contra-lateral visual field.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50" name="Google Shape;350;p54"/>
          <p:cNvPicPr preferRelativeResize="0"/>
          <p:nvPr/>
        </p:nvPicPr>
        <p:blipFill>
          <a:blip r:embed="rId3">
            <a:alphaModFix/>
          </a:blip>
          <a:stretch>
            <a:fillRect/>
          </a:stretch>
        </p:blipFill>
        <p:spPr>
          <a:xfrm>
            <a:off x="333500" y="509575"/>
            <a:ext cx="5486400" cy="4124325"/>
          </a:xfrm>
          <a:prstGeom prst="rect">
            <a:avLst/>
          </a:prstGeom>
          <a:noFill/>
          <a:ln>
            <a:noFill/>
          </a:ln>
        </p:spPr>
      </p:pic>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sp>
        <p:nvSpPr>
          <p:cNvPr id="355" name="Google Shape;355;p5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Yong vs. Gruters; Yong vs. Dean - how do they differ?</a:t>
            </a:r>
            <a:endParaRPr/>
          </a:p>
        </p:txBody>
      </p:sp>
      <p:sp>
        <p:nvSpPr>
          <p:cNvPr id="356" name="Google Shape;356;p55"/>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Compare and contrast models of science communication.</a:t>
            </a:r>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60"/>
        <p:cNvGrpSpPr/>
        <p:nvPr/>
      </p:nvGrpSpPr>
      <p:grpSpPr>
        <a:xfrm>
          <a:off x="0" y="0"/>
          <a:ext cx="0" cy="0"/>
          <a:chOff x="0" y="0"/>
          <a:chExt cx="0" cy="0"/>
        </a:xfrm>
      </p:grpSpPr>
      <p:sp>
        <p:nvSpPr>
          <p:cNvPr id="361" name="Google Shape;361;p5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Yong vs. Gruters</a:t>
            </a:r>
            <a:endParaRPr/>
          </a:p>
        </p:txBody>
      </p:sp>
      <p:sp>
        <p:nvSpPr>
          <p:cNvPr id="362" name="Google Shape;362;p5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What he took:</a:t>
            </a:r>
            <a:endParaRPr/>
          </a:p>
          <a:p>
            <a:pPr marL="914400" lvl="1" indent="-381000" algn="l" rtl="0">
              <a:spcBef>
                <a:spcPts val="0"/>
              </a:spcBef>
              <a:spcAft>
                <a:spcPts val="0"/>
              </a:spcAft>
              <a:buSzPts val="2400"/>
              <a:buChar char="○"/>
            </a:pPr>
            <a:r>
              <a:rPr lang="en"/>
              <a:t>Some details (10 ms before onset)</a:t>
            </a:r>
            <a:endParaRPr/>
          </a:p>
          <a:p>
            <a:pPr marL="914400" lvl="1" indent="-381000" algn="l" rtl="0">
              <a:spcBef>
                <a:spcPts val="0"/>
              </a:spcBef>
              <a:spcAft>
                <a:spcPts val="0"/>
              </a:spcAft>
              <a:buSzPts val="2400"/>
              <a:buChar char="○"/>
            </a:pPr>
            <a:r>
              <a:rPr lang="en"/>
              <a:t>Methodological summary (no mention of monkeys)</a:t>
            </a:r>
            <a:endParaRPr/>
          </a:p>
          <a:p>
            <a:pPr marL="914400" lvl="1" indent="-381000" algn="l" rtl="0">
              <a:spcBef>
                <a:spcPts val="0"/>
              </a:spcBef>
              <a:spcAft>
                <a:spcPts val="0"/>
              </a:spcAft>
              <a:buSzPts val="2400"/>
              <a:buChar char="○"/>
            </a:pPr>
            <a:r>
              <a:rPr lang="en"/>
              <a:t>Example of auditory/visual integration</a:t>
            </a:r>
            <a:endParaRPr/>
          </a:p>
          <a:p>
            <a:pPr marL="914400" lvl="1" indent="-381000" algn="l" rtl="0">
              <a:spcBef>
                <a:spcPts val="0"/>
              </a:spcBef>
              <a:spcAft>
                <a:spcPts val="0"/>
              </a:spcAft>
              <a:buSzPts val="2400"/>
              <a:buChar char="○"/>
            </a:pPr>
            <a:r>
              <a:rPr lang="en"/>
              <a:t>The key description of the effect (and he let that be his hook)</a:t>
            </a:r>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57"/>
          <p:cNvSpPr txBox="1">
            <a:spLocks noGrp="1"/>
          </p:cNvSpPr>
          <p:nvPr>
            <p:ph type="title"/>
          </p:nvPr>
        </p:nvSpPr>
        <p:spPr>
          <a:xfrm>
            <a:off x="893700" y="206000"/>
            <a:ext cx="76245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Yong vs. Dean</a:t>
            </a:r>
            <a:endParaRPr/>
          </a:p>
        </p:txBody>
      </p:sp>
      <p:sp>
        <p:nvSpPr>
          <p:cNvPr id="368" name="Google Shape;368;p57"/>
          <p:cNvSpPr txBox="1">
            <a:spLocks noGrp="1"/>
          </p:cNvSpPr>
          <p:nvPr>
            <p:ph type="body" idx="1"/>
          </p:nvPr>
        </p:nvSpPr>
        <p:spPr>
          <a:xfrm>
            <a:off x="893700" y="1373600"/>
            <a:ext cx="77238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Weird image in Dean, which was interestingly from the Duke press release &amp; provided by the scientists involved (although also interesting Obama choice for Yong)</a:t>
            </a:r>
            <a:endParaRPr sz="1800"/>
          </a:p>
          <a:p>
            <a:pPr marL="457200" lvl="0" indent="-342900" algn="l" rtl="0">
              <a:spcBef>
                <a:spcPts val="0"/>
              </a:spcBef>
              <a:spcAft>
                <a:spcPts val="0"/>
              </a:spcAft>
              <a:buSzPts val="1800"/>
              <a:buChar char="▷"/>
            </a:pPr>
            <a:r>
              <a:rPr lang="en" sz="1800"/>
              <a:t>Not a contextualization with other experts weighing in for Dean</a:t>
            </a:r>
            <a:endParaRPr sz="1800"/>
          </a:p>
          <a:p>
            <a:pPr marL="914400" lvl="1" indent="-342900" algn="l" rtl="0">
              <a:spcBef>
                <a:spcPts val="0"/>
              </a:spcBef>
              <a:spcAft>
                <a:spcPts val="0"/>
              </a:spcAft>
              <a:buSzPts val="1800"/>
              <a:buChar char="○"/>
            </a:pPr>
            <a:r>
              <a:rPr lang="en" sz="1800"/>
              <a:t>Dean quotes straight from the university press release, which is usually pretty biased</a:t>
            </a:r>
            <a:endParaRPr sz="1800"/>
          </a:p>
          <a:p>
            <a:pPr marL="457200" lvl="0" indent="-342900" algn="l" rtl="0">
              <a:spcBef>
                <a:spcPts val="0"/>
              </a:spcBef>
              <a:spcAft>
                <a:spcPts val="0"/>
              </a:spcAft>
              <a:buSzPts val="1800"/>
              <a:buChar char="▷"/>
            </a:pPr>
            <a:r>
              <a:rPr lang="en" sz="1800"/>
              <a:t>Both quote the PI (Jenni Groh) and students, but Dean seems to have more of the press release, whereas Yong seemingly emailed or interviews other people (perhaps a function of the outlet)</a:t>
            </a:r>
            <a:endParaRPr sz="1800"/>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&amp; Agenda</a:t>
            </a:r>
            <a:endParaRPr/>
          </a:p>
        </p:txBody>
      </p:sp>
      <p:sp>
        <p:nvSpPr>
          <p:cNvPr id="374" name="Google Shape;374;p5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AutoNum type="arabicPeriod"/>
            </a:pPr>
            <a:r>
              <a:rPr lang="en" sz="1400" b="1"/>
              <a:t>Continue to build a supportive classroom culture &amp; discuss open science &amp; methodology used for different studies.</a:t>
            </a:r>
            <a:endParaRPr sz="1400" b="1"/>
          </a:p>
          <a:p>
            <a:pPr marL="914400" lvl="1" indent="-317500" algn="l" rtl="0">
              <a:spcBef>
                <a:spcPts val="0"/>
              </a:spcBef>
              <a:spcAft>
                <a:spcPts val="0"/>
              </a:spcAft>
              <a:buSzPts val="1400"/>
              <a:buChar char="○"/>
            </a:pPr>
            <a:r>
              <a:rPr lang="en" sz="1400"/>
              <a:t>In teams, fill out the study vignettes</a:t>
            </a:r>
            <a:endParaRPr sz="1400"/>
          </a:p>
          <a:p>
            <a:pPr marL="914400" lvl="1" indent="-317500" algn="l" rtl="0">
              <a:spcBef>
                <a:spcPts val="0"/>
              </a:spcBef>
              <a:spcAft>
                <a:spcPts val="0"/>
              </a:spcAft>
              <a:buSzPts val="1400"/>
              <a:buChar char="○"/>
            </a:pPr>
            <a:r>
              <a:rPr lang="en" sz="1400"/>
              <a:t>Jeopardy style Qs on the open science reading</a:t>
            </a:r>
            <a:endParaRPr sz="1400"/>
          </a:p>
          <a:p>
            <a:pPr marL="457200" lvl="0" indent="-317500" algn="l" rtl="0">
              <a:spcBef>
                <a:spcPts val="0"/>
              </a:spcBef>
              <a:spcAft>
                <a:spcPts val="0"/>
              </a:spcAft>
              <a:buSzPts val="1400"/>
              <a:buAutoNum type="arabicPeriod"/>
            </a:pPr>
            <a:r>
              <a:rPr lang="en" sz="1400" b="1"/>
              <a:t>Describe some basic perceptual perspectives and principles.</a:t>
            </a:r>
            <a:endParaRPr sz="1400" b="1"/>
          </a:p>
          <a:p>
            <a:pPr marL="914400" lvl="1" indent="-317500" algn="l" rtl="0">
              <a:spcBef>
                <a:spcPts val="0"/>
              </a:spcBef>
              <a:spcAft>
                <a:spcPts val="0"/>
              </a:spcAft>
              <a:buSzPts val="1400"/>
              <a:buChar char="○"/>
            </a:pPr>
            <a:r>
              <a:rPr lang="en" sz="1400"/>
              <a:t>Discuss 4 perspectives on perception: learning-focused (Helmholtz, Statistical Learning, Bayesian) and intrinsic (Gestalt)</a:t>
            </a:r>
            <a:endParaRPr sz="1400"/>
          </a:p>
          <a:p>
            <a:pPr marL="914400" lvl="1" indent="-317500" algn="l" rtl="0">
              <a:spcBef>
                <a:spcPts val="0"/>
              </a:spcBef>
              <a:spcAft>
                <a:spcPts val="0"/>
              </a:spcAft>
              <a:buSzPts val="1400"/>
              <a:buChar char="○"/>
            </a:pPr>
            <a:r>
              <a:rPr lang="en" sz="1400"/>
              <a:t>If there's time, handout on depth processing cues</a:t>
            </a:r>
            <a:endParaRPr sz="1400"/>
          </a:p>
          <a:p>
            <a:pPr marL="457200" lvl="0" indent="-317500" algn="l" rtl="0">
              <a:spcBef>
                <a:spcPts val="0"/>
              </a:spcBef>
              <a:spcAft>
                <a:spcPts val="0"/>
              </a:spcAft>
              <a:buSzPts val="1400"/>
              <a:buAutoNum type="arabicPeriod"/>
            </a:pPr>
            <a:r>
              <a:rPr lang="en" sz="1400" b="1"/>
              <a:t>Deconstruct and analyze the findings of an academic journal article.</a:t>
            </a:r>
            <a:endParaRPr sz="1400" b="1"/>
          </a:p>
          <a:p>
            <a:pPr marL="914400" lvl="1" indent="-317500" algn="l" rtl="0">
              <a:spcBef>
                <a:spcPts val="0"/>
              </a:spcBef>
              <a:spcAft>
                <a:spcPts val="0"/>
              </a:spcAft>
              <a:buSzPts val="1400"/>
              <a:buChar char="○"/>
            </a:pPr>
            <a:r>
              <a:rPr lang="en" sz="1400"/>
              <a:t>Apply the reading worksheet to Gruters et al. (2018)</a:t>
            </a:r>
            <a:endParaRPr sz="1400"/>
          </a:p>
          <a:p>
            <a:pPr marL="914400" lvl="1" indent="-317500" algn="l" rtl="0">
              <a:spcBef>
                <a:spcPts val="0"/>
              </a:spcBef>
              <a:spcAft>
                <a:spcPts val="0"/>
              </a:spcAft>
              <a:buSzPts val="1400"/>
              <a:buChar char="○"/>
            </a:pPr>
            <a:r>
              <a:rPr lang="en" sz="1400"/>
              <a:t>Discuss the main takeaways of the Gruters paper as class</a:t>
            </a:r>
            <a:endParaRPr sz="1400"/>
          </a:p>
          <a:p>
            <a:pPr marL="457200" lvl="0" indent="-317500" algn="l" rtl="0">
              <a:spcBef>
                <a:spcPts val="0"/>
              </a:spcBef>
              <a:spcAft>
                <a:spcPts val="0"/>
              </a:spcAft>
              <a:buSzPts val="1400"/>
              <a:buAutoNum type="arabicPeriod"/>
            </a:pPr>
            <a:r>
              <a:rPr lang="en" sz="1400" b="1"/>
              <a:t>Compare and contrast models of science communication.</a:t>
            </a:r>
            <a:endParaRPr sz="1400" b="1"/>
          </a:p>
          <a:p>
            <a:pPr marL="914400" lvl="1" indent="-317500" algn="l" rtl="0">
              <a:spcBef>
                <a:spcPts val="0"/>
              </a:spcBef>
              <a:spcAft>
                <a:spcPts val="0"/>
              </a:spcAft>
              <a:buSzPts val="1400"/>
              <a:buChar char="○"/>
            </a:pPr>
            <a:r>
              <a:rPr lang="en" sz="1400"/>
              <a:t>Yong vs. Gruters; Yong vs. Dean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Monday’s Work</a:t>
            </a:r>
            <a:endParaRPr/>
          </a:p>
        </p:txBody>
      </p:sp>
      <p:sp>
        <p:nvSpPr>
          <p:cNvPr id="380" name="Google Shape;380;p59"/>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Read Kang &amp; Wheatley (2017) and Middlebrooks et al. (2017)</a:t>
            </a:r>
            <a:endParaRPr sz="2400"/>
          </a:p>
          <a:p>
            <a:pPr marL="914400" lvl="1" indent="-381000" algn="l" rtl="0">
              <a:spcBef>
                <a:spcPts val="0"/>
              </a:spcBef>
              <a:spcAft>
                <a:spcPts val="0"/>
              </a:spcAft>
              <a:buSzPts val="2400"/>
              <a:buChar char="○"/>
            </a:pPr>
            <a:r>
              <a:rPr lang="en"/>
              <a:t>F</a:t>
            </a:r>
            <a:r>
              <a:rPr lang="en" sz="2400"/>
              <a:t>ill out reading worksheets for both articles &amp; for </a:t>
            </a:r>
            <a:r>
              <a:rPr lang="en" sz="2400" i="1"/>
              <a:t>one</a:t>
            </a:r>
            <a:r>
              <a:rPr lang="en" sz="2400"/>
              <a:t> of the articles, write </a:t>
            </a:r>
            <a:r>
              <a:rPr lang="en"/>
              <a:t>tweet summaries for both a lay audience &amp; psychologist audience</a:t>
            </a:r>
            <a:endParaRPr sz="2400"/>
          </a:p>
          <a:p>
            <a:pPr marL="457200" lvl="0" indent="-381000" algn="l" rtl="0">
              <a:spcBef>
                <a:spcPts val="0"/>
              </a:spcBef>
              <a:spcAft>
                <a:spcPts val="0"/>
              </a:spcAft>
              <a:buSzPts val="2400"/>
              <a:buChar char="▷"/>
            </a:pPr>
            <a:r>
              <a:rPr lang="en" sz="2400"/>
              <a:t>Watch NPR “Buying Attention Podcast”</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Participation + Minute Paper</a:t>
            </a:r>
            <a:endParaRPr/>
          </a:p>
        </p:txBody>
      </p:sp>
      <p:sp>
        <p:nvSpPr>
          <p:cNvPr id="386" name="Google Shape;386;p60"/>
          <p:cNvSpPr txBox="1">
            <a:spLocks noGrp="1"/>
          </p:cNvSpPr>
          <p:nvPr>
            <p:ph type="body" idx="1"/>
          </p:nvPr>
        </p:nvSpPr>
        <p:spPr>
          <a:xfrm>
            <a:off x="573075" y="1373600"/>
            <a:ext cx="83271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u="sng">
                <a:solidFill>
                  <a:schemeClr val="hlink"/>
                </a:solidFill>
                <a:hlinkClick r:id="rId3"/>
              </a:rPr>
              <a:t>https://tinyurl.com/PSY102Participation</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r>
              <a:rPr lang="en" u="sng">
                <a:solidFill>
                  <a:schemeClr val="hlink"/>
                </a:solidFill>
                <a:hlinkClick r:id="rId4"/>
              </a:rPr>
              <a:t>https://tinyurl.com/PSY102MinutePaperMay17</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1"/>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Extra Perceptual Illusions</a:t>
            </a:r>
            <a:endParaRPr/>
          </a:p>
        </p:txBody>
      </p:sp>
      <p:sp>
        <p:nvSpPr>
          <p:cNvPr id="392" name="Google Shape;392;p61"/>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Too many to actually go over!!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893700" y="4345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Vignettes: Don’t Look at the Back Yet</a:t>
            </a:r>
            <a:endParaRPr/>
          </a:p>
        </p:txBody>
      </p:sp>
      <p:sp>
        <p:nvSpPr>
          <p:cNvPr id="116" name="Google Shape;116;p17"/>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b="1"/>
              <a:t>In groups of 3-4:</a:t>
            </a:r>
            <a:endParaRPr sz="1400" b="1"/>
          </a:p>
          <a:p>
            <a:pPr marL="0" lvl="0" indent="0" algn="l" rtl="0">
              <a:spcBef>
                <a:spcPts val="600"/>
              </a:spcBef>
              <a:spcAft>
                <a:spcPts val="0"/>
              </a:spcAft>
              <a:buNone/>
            </a:pPr>
            <a:r>
              <a:rPr lang="en" sz="1400" b="1"/>
              <a:t>The person with the longest hair</a:t>
            </a:r>
            <a:r>
              <a:rPr lang="en" sz="1400"/>
              <a:t> is going to read the study out loud to the group. Then you’ll work together to answer the questions listed; </a:t>
            </a:r>
            <a:r>
              <a:rPr lang="en" sz="1400" b="1"/>
              <a:t>the person with the shortest hair</a:t>
            </a:r>
            <a:r>
              <a:rPr lang="en" sz="1400"/>
              <a:t> will write down the answers on the large sheet of paper.</a:t>
            </a:r>
            <a:endParaRPr sz="1400"/>
          </a:p>
          <a:p>
            <a:pPr marL="0" lvl="0" indent="0" algn="l" rtl="0">
              <a:spcBef>
                <a:spcPts val="600"/>
              </a:spcBef>
              <a:spcAft>
                <a:spcPts val="0"/>
              </a:spcAft>
              <a:buNone/>
            </a:pPr>
            <a:endParaRPr sz="1400"/>
          </a:p>
          <a:p>
            <a:pPr marL="0" lvl="0" indent="0" algn="l" rtl="0">
              <a:spcBef>
                <a:spcPts val="600"/>
              </a:spcBef>
              <a:spcAft>
                <a:spcPts val="0"/>
              </a:spcAft>
              <a:buNone/>
            </a:pPr>
            <a:r>
              <a:rPr lang="en" sz="1400"/>
              <a:t>Note that level 1 material is generally content that you’ll be expected to know on assessments. Level 2 goes beyond it -- but it’ll help you contextualize the material to help you do even better on assessments, help with reading academic papers, and help with your goals of seeing psychology in your future careers.</a:t>
            </a:r>
            <a:endParaRPr sz="1400"/>
          </a:p>
          <a:p>
            <a:pPr marL="0" lvl="0" indent="0" algn="l" rtl="0">
              <a:spcBef>
                <a:spcPts val="600"/>
              </a:spcBef>
              <a:spcAft>
                <a:spcPts val="0"/>
              </a:spcAft>
              <a:buNone/>
            </a:pPr>
            <a:endParaRPr sz="1400"/>
          </a:p>
          <a:p>
            <a:pPr marL="0" lvl="0" indent="0" algn="l" rtl="0">
              <a:spcBef>
                <a:spcPts val="600"/>
              </a:spcBef>
              <a:spcAft>
                <a:spcPts val="0"/>
              </a:spcAft>
              <a:buNone/>
            </a:pPr>
            <a:r>
              <a:rPr lang="en" sz="1400"/>
              <a:t>You’ll have 8 minutes per vignette and then you’ll check your answers from the vignette for 2 minutes. We’ll come together to discuss shortly thereafter.</a:t>
            </a:r>
            <a:endParaRPr sz="1400"/>
          </a:p>
          <a:p>
            <a:pPr marL="0" lvl="0" indent="0" algn="l" rtl="0">
              <a:spcBef>
                <a:spcPts val="600"/>
              </a:spcBef>
              <a:spcAft>
                <a:spcPts val="0"/>
              </a:spcAft>
              <a:buNone/>
            </a:pPr>
            <a:endParaRPr sz="1400"/>
          </a:p>
          <a:p>
            <a:pPr marL="0" lvl="0" indent="0" algn="l" rtl="0">
              <a:spcBef>
                <a:spcPts val="600"/>
              </a:spcBef>
              <a:spcAft>
                <a:spcPts val="0"/>
              </a:spcAft>
              <a:buClr>
                <a:schemeClr val="dk1"/>
              </a:buClr>
              <a:buSzPts val="1100"/>
              <a:buFont typeface="Arial"/>
              <a:buNone/>
            </a:pPr>
            <a:endParaRPr sz="1400"/>
          </a:p>
          <a:p>
            <a:pPr marL="0" lvl="0" indent="0" algn="l" rtl="0">
              <a:spcBef>
                <a:spcPts val="600"/>
              </a:spcBef>
              <a:spcAft>
                <a:spcPts val="0"/>
              </a:spcAft>
              <a:buNone/>
            </a:pP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Perceptual Illusions</a:t>
            </a:r>
            <a:endParaRPr/>
          </a:p>
        </p:txBody>
      </p:sp>
      <p:pic>
        <p:nvPicPr>
          <p:cNvPr id="398" name="Google Shape;398;p62"/>
          <p:cNvPicPr preferRelativeResize="0"/>
          <p:nvPr/>
        </p:nvPicPr>
        <p:blipFill>
          <a:blip r:embed="rId3">
            <a:alphaModFix/>
          </a:blip>
          <a:stretch>
            <a:fillRect/>
          </a:stretch>
        </p:blipFill>
        <p:spPr>
          <a:xfrm>
            <a:off x="1762125" y="1208188"/>
            <a:ext cx="5619750" cy="3486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Perceptual Illusions</a:t>
            </a:r>
            <a:endParaRPr/>
          </a:p>
        </p:txBody>
      </p:sp>
      <p:pic>
        <p:nvPicPr>
          <p:cNvPr id="404" name="Google Shape;404;p63"/>
          <p:cNvPicPr preferRelativeResize="0"/>
          <p:nvPr/>
        </p:nvPicPr>
        <p:blipFill>
          <a:blip r:embed="rId3">
            <a:alphaModFix/>
          </a:blip>
          <a:stretch>
            <a:fillRect/>
          </a:stretch>
        </p:blipFill>
        <p:spPr>
          <a:xfrm>
            <a:off x="2601600" y="1063388"/>
            <a:ext cx="3940795" cy="377531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Perceptual Illusions</a:t>
            </a:r>
            <a:endParaRPr/>
          </a:p>
        </p:txBody>
      </p:sp>
      <p:pic>
        <p:nvPicPr>
          <p:cNvPr id="410" name="Google Shape;410;p64"/>
          <p:cNvPicPr preferRelativeResize="0"/>
          <p:nvPr/>
        </p:nvPicPr>
        <p:blipFill>
          <a:blip r:embed="rId3">
            <a:alphaModFix/>
          </a:blip>
          <a:stretch>
            <a:fillRect/>
          </a:stretch>
        </p:blipFill>
        <p:spPr>
          <a:xfrm>
            <a:off x="1566288" y="1063388"/>
            <a:ext cx="6011420" cy="377531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Perceptual Illusions</a:t>
            </a:r>
            <a:endParaRPr/>
          </a:p>
        </p:txBody>
      </p:sp>
      <p:pic>
        <p:nvPicPr>
          <p:cNvPr id="416" name="Google Shape;416;p65"/>
          <p:cNvPicPr preferRelativeResize="0"/>
          <p:nvPr/>
        </p:nvPicPr>
        <p:blipFill>
          <a:blip r:embed="rId3">
            <a:alphaModFix/>
          </a:blip>
          <a:stretch>
            <a:fillRect/>
          </a:stretch>
        </p:blipFill>
        <p:spPr>
          <a:xfrm>
            <a:off x="1446250" y="1156563"/>
            <a:ext cx="5357497" cy="377531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Perceptual Illusions</a:t>
            </a:r>
            <a:endParaRPr/>
          </a:p>
        </p:txBody>
      </p:sp>
      <p:pic>
        <p:nvPicPr>
          <p:cNvPr id="422" name="Google Shape;422;p66"/>
          <p:cNvPicPr preferRelativeResize="0"/>
          <p:nvPr/>
        </p:nvPicPr>
        <p:blipFill>
          <a:blip r:embed="rId3">
            <a:alphaModFix/>
          </a:blip>
          <a:stretch>
            <a:fillRect/>
          </a:stretch>
        </p:blipFill>
        <p:spPr>
          <a:xfrm>
            <a:off x="1500863" y="1146688"/>
            <a:ext cx="5248275" cy="3743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Perceptual Illusions</a:t>
            </a:r>
            <a:endParaRPr/>
          </a:p>
        </p:txBody>
      </p:sp>
      <p:pic>
        <p:nvPicPr>
          <p:cNvPr id="428" name="Google Shape;428;p67"/>
          <p:cNvPicPr preferRelativeResize="0"/>
          <p:nvPr/>
        </p:nvPicPr>
        <p:blipFill>
          <a:blip r:embed="rId3">
            <a:alphaModFix/>
          </a:blip>
          <a:stretch>
            <a:fillRect/>
          </a:stretch>
        </p:blipFill>
        <p:spPr>
          <a:xfrm>
            <a:off x="1661475" y="1063388"/>
            <a:ext cx="5821049" cy="377531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Perceptual Illusions</a:t>
            </a:r>
            <a:endParaRPr/>
          </a:p>
        </p:txBody>
      </p:sp>
      <p:pic>
        <p:nvPicPr>
          <p:cNvPr id="434" name="Google Shape;434;p68" descr="1srt prize winner of the 2014 Best Illusion of The Year Contest&#10;http://illusionoftheyear.com/&#10;&#10;Christopher D. Blair, Gideon P. Caplovitz, and Ryan E.B. Mruczek&#10;University of Nevada Reno, USA, USA&#10;The Dynamic Ebbinghaus takes a classic, static size illusion and transforms it into a dynamic, moving display. A central circle, which stays the same size, appears to change size when it is surrounded by a set of circles that grow and shrink over time. Interestingly, this effect is relatively weak when looking directly at a stationary central circle. But if you look away from the central circle or move your eyes, or if the entire stimulus move across the screen, then the illusory effect is surprisingly strong -- at least twice as large as the classic, static Ebbinghaus illusion." title="The Dynamic Ebbinghaus">
            <a:hlinkClick r:id="rId3"/>
          </p:cNvPr>
          <p:cNvPicPr preferRelativeResize="0"/>
          <p:nvPr/>
        </p:nvPicPr>
        <p:blipFill>
          <a:blip r:embed="rId4">
            <a:alphaModFix/>
          </a:blip>
          <a:stretch>
            <a:fillRect/>
          </a:stretch>
        </p:blipFill>
        <p:spPr>
          <a:xfrm>
            <a:off x="1839000" y="1205913"/>
            <a:ext cx="4572000" cy="3429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Perceptual Illusions</a:t>
            </a:r>
            <a:endParaRPr/>
          </a:p>
        </p:txBody>
      </p:sp>
      <p:pic>
        <p:nvPicPr>
          <p:cNvPr id="440" name="Google Shape;440;p69"/>
          <p:cNvPicPr preferRelativeResize="0"/>
          <p:nvPr/>
        </p:nvPicPr>
        <p:blipFill>
          <a:blip r:embed="rId3">
            <a:alphaModFix/>
          </a:blip>
          <a:stretch>
            <a:fillRect/>
          </a:stretch>
        </p:blipFill>
        <p:spPr>
          <a:xfrm>
            <a:off x="2479588" y="1166438"/>
            <a:ext cx="3290814" cy="377531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Perceptual Illusions</a:t>
            </a:r>
            <a:endParaRPr/>
          </a:p>
        </p:txBody>
      </p:sp>
      <p:pic>
        <p:nvPicPr>
          <p:cNvPr id="446" name="Google Shape;446;p70"/>
          <p:cNvPicPr preferRelativeResize="0"/>
          <p:nvPr/>
        </p:nvPicPr>
        <p:blipFill>
          <a:blip r:embed="rId3">
            <a:alphaModFix/>
          </a:blip>
          <a:stretch>
            <a:fillRect/>
          </a:stretch>
        </p:blipFill>
        <p:spPr>
          <a:xfrm>
            <a:off x="2237350" y="1215788"/>
            <a:ext cx="3775312" cy="37753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Review: Research Methods</a:t>
            </a:r>
            <a:endParaRPr/>
          </a:p>
        </p:txBody>
      </p:sp>
      <p:sp>
        <p:nvSpPr>
          <p:cNvPr id="122" name="Google Shape;122;p1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AutoNum type="arabicPeriod"/>
            </a:pPr>
            <a:r>
              <a:rPr lang="en" sz="1400"/>
              <a:t>Correlational versus experimental designs</a:t>
            </a:r>
            <a:endParaRPr sz="1400"/>
          </a:p>
          <a:p>
            <a:pPr marL="457200" lvl="0" indent="-317500" algn="l" rtl="0">
              <a:spcBef>
                <a:spcPts val="0"/>
              </a:spcBef>
              <a:spcAft>
                <a:spcPts val="0"/>
              </a:spcAft>
              <a:buSzPts val="1400"/>
              <a:buAutoNum type="arabicPeriod"/>
            </a:pPr>
            <a:r>
              <a:rPr lang="en" sz="1400"/>
              <a:t>How to compare the sign and absolute value of correlations</a:t>
            </a:r>
            <a:endParaRPr sz="1400"/>
          </a:p>
          <a:p>
            <a:pPr marL="457200" lvl="0" indent="-317500" algn="l" rtl="0">
              <a:spcBef>
                <a:spcPts val="0"/>
              </a:spcBef>
              <a:spcAft>
                <a:spcPts val="0"/>
              </a:spcAft>
              <a:buSzPts val="1400"/>
              <a:buAutoNum type="arabicPeriod"/>
            </a:pPr>
            <a:r>
              <a:rPr lang="en" sz="1400"/>
              <a:t>Independent and dependent variables (IVs and DVs)</a:t>
            </a:r>
            <a:endParaRPr sz="1400"/>
          </a:p>
          <a:p>
            <a:pPr marL="457200" lvl="0" indent="-317500" algn="l" rtl="0">
              <a:spcBef>
                <a:spcPts val="0"/>
              </a:spcBef>
              <a:spcAft>
                <a:spcPts val="0"/>
              </a:spcAft>
              <a:buSzPts val="1400"/>
              <a:buAutoNum type="arabicPeriod"/>
            </a:pPr>
            <a:r>
              <a:rPr lang="en" sz="1400"/>
              <a:t>Within- and between-subject experiments</a:t>
            </a:r>
            <a:endParaRPr sz="1400"/>
          </a:p>
          <a:p>
            <a:pPr marL="457200" lvl="0" indent="-317500" algn="l" rtl="0">
              <a:spcBef>
                <a:spcPts val="0"/>
              </a:spcBef>
              <a:spcAft>
                <a:spcPts val="0"/>
              </a:spcAft>
              <a:buSzPts val="1400"/>
              <a:buAutoNum type="arabicPeriod"/>
            </a:pPr>
            <a:r>
              <a:rPr lang="en" sz="1400"/>
              <a:t>The importance of random assignment</a:t>
            </a:r>
            <a:endParaRPr sz="1400"/>
          </a:p>
          <a:p>
            <a:pPr marL="457200" lvl="0" indent="-317500" algn="l" rtl="0">
              <a:spcBef>
                <a:spcPts val="0"/>
              </a:spcBef>
              <a:spcAft>
                <a:spcPts val="0"/>
              </a:spcAft>
              <a:buSzPts val="1400"/>
              <a:buAutoNum type="arabicPeriod"/>
            </a:pPr>
            <a:r>
              <a:rPr lang="en" sz="1400"/>
              <a:t>Reliability versus validity</a:t>
            </a:r>
            <a:endParaRPr sz="1400"/>
          </a:p>
          <a:p>
            <a:pPr marL="457200" lvl="0" indent="-317500" algn="l" rtl="0">
              <a:spcBef>
                <a:spcPts val="0"/>
              </a:spcBef>
              <a:spcAft>
                <a:spcPts val="0"/>
              </a:spcAft>
              <a:buSzPts val="1400"/>
              <a:buAutoNum type="arabicPeriod"/>
            </a:pPr>
            <a:r>
              <a:rPr lang="en" sz="1400"/>
              <a:t>Descriptive statistics</a:t>
            </a:r>
            <a:endParaRPr sz="1400"/>
          </a:p>
          <a:p>
            <a:pPr marL="914400" lvl="1" indent="-317500" algn="l" rtl="0">
              <a:spcBef>
                <a:spcPts val="0"/>
              </a:spcBef>
              <a:spcAft>
                <a:spcPts val="0"/>
              </a:spcAft>
              <a:buSzPts val="1400"/>
              <a:buAutoNum type="alphaLcPeriod"/>
            </a:pPr>
            <a:r>
              <a:rPr lang="en" sz="1400"/>
              <a:t>Measures of central tendency (mean, mode, median)</a:t>
            </a:r>
            <a:endParaRPr sz="1400"/>
          </a:p>
          <a:p>
            <a:pPr marL="914400" lvl="1" indent="-317500" algn="l" rtl="0">
              <a:spcBef>
                <a:spcPts val="0"/>
              </a:spcBef>
              <a:spcAft>
                <a:spcPts val="0"/>
              </a:spcAft>
              <a:buSzPts val="1400"/>
              <a:buAutoNum type="alphaLcPeriod"/>
            </a:pPr>
            <a:r>
              <a:rPr lang="en" sz="1400"/>
              <a:t>Standard deviation</a:t>
            </a:r>
            <a:endParaRPr sz="1400"/>
          </a:p>
          <a:p>
            <a:pPr marL="457200" lvl="0" indent="-317500" algn="l" rtl="0">
              <a:spcBef>
                <a:spcPts val="0"/>
              </a:spcBef>
              <a:spcAft>
                <a:spcPts val="0"/>
              </a:spcAft>
              <a:buSzPts val="1400"/>
              <a:buAutoNum type="arabicPeriod"/>
            </a:pPr>
            <a:r>
              <a:rPr lang="en" sz="1400"/>
              <a:t>Inferential statistics</a:t>
            </a:r>
            <a:endParaRPr sz="1400"/>
          </a:p>
          <a:p>
            <a:pPr marL="914400" lvl="0" indent="-317500" algn="l" rtl="0">
              <a:spcBef>
                <a:spcPts val="0"/>
              </a:spcBef>
              <a:spcAft>
                <a:spcPts val="0"/>
              </a:spcAft>
              <a:buSzPts val="1400"/>
              <a:buAutoNum type="alphaLcPeriod"/>
            </a:pPr>
            <a:r>
              <a:rPr lang="en" sz="1400"/>
              <a:t>P-values</a:t>
            </a:r>
            <a:endParaRPr sz="1400"/>
          </a:p>
          <a:p>
            <a:pPr marL="914400" lvl="0" indent="-317500" algn="l" rtl="0">
              <a:spcBef>
                <a:spcPts val="0"/>
              </a:spcBef>
              <a:spcAft>
                <a:spcPts val="0"/>
              </a:spcAft>
              <a:buSzPts val="1400"/>
              <a:buAutoNum type="alphaLcPeriod"/>
            </a:pPr>
            <a:r>
              <a:rPr lang="en" sz="1400"/>
              <a:t>Null hypotheses</a:t>
            </a:r>
            <a:endParaRPr sz="1400"/>
          </a:p>
          <a:p>
            <a:pPr marL="0" lvl="0" indent="0" algn="l" rtl="0">
              <a:spcBef>
                <a:spcPts val="600"/>
              </a:spcBef>
              <a:spcAft>
                <a:spcPts val="0"/>
              </a:spcAft>
              <a:buNone/>
            </a:pP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Open Science &amp; WEIRD Samples</a:t>
            </a:r>
            <a:endParaRPr/>
          </a:p>
        </p:txBody>
      </p:sp>
      <p:sp>
        <p:nvSpPr>
          <p:cNvPr id="128" name="Google Shape;128;p19"/>
          <p:cNvSpPr txBox="1">
            <a:spLocks noGrp="1"/>
          </p:cNvSpPr>
          <p:nvPr>
            <p:ph type="subTitle" idx="1"/>
          </p:nvPr>
        </p:nvSpPr>
        <p:spPr>
          <a:xfrm>
            <a:off x="685800" y="27638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Assess current problems within psychological methodology such as WEIRD samples and the lack of open science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Scientific Ideals</a:t>
            </a:r>
            <a:endParaRPr/>
          </a:p>
        </p:txBody>
      </p:sp>
      <p:pic>
        <p:nvPicPr>
          <p:cNvPr id="134" name="Google Shape;134;p20"/>
          <p:cNvPicPr preferRelativeResize="0"/>
          <p:nvPr/>
        </p:nvPicPr>
        <p:blipFill>
          <a:blip r:embed="rId3">
            <a:alphaModFix/>
          </a:blip>
          <a:stretch>
            <a:fillRect/>
          </a:stretch>
        </p:blipFill>
        <p:spPr>
          <a:xfrm>
            <a:off x="1029700" y="1130888"/>
            <a:ext cx="6964800" cy="3775312"/>
          </a:xfrm>
          <a:prstGeom prst="rect">
            <a:avLst/>
          </a:prstGeom>
          <a:noFill/>
          <a:ln>
            <a:noFill/>
          </a:ln>
        </p:spPr>
      </p:pic>
      <p:sp>
        <p:nvSpPr>
          <p:cNvPr id="135" name="Google Shape;135;p20"/>
          <p:cNvSpPr txBox="1"/>
          <p:nvPr/>
        </p:nvSpPr>
        <p:spPr>
          <a:xfrm>
            <a:off x="4443075" y="4539925"/>
            <a:ext cx="4605900" cy="24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chemeClr val="dk1"/>
                </a:solidFill>
                <a:latin typeface="Calibri"/>
                <a:ea typeface="Calibri"/>
                <a:cs typeface="Calibri"/>
                <a:sym typeface="Calibri"/>
              </a:rPr>
              <a:t>Left, Smith &amp; Davis </a:t>
            </a:r>
            <a:r>
              <a:rPr lang="en" sz="800" i="1">
                <a:solidFill>
                  <a:schemeClr val="dk1"/>
                </a:solidFill>
                <a:latin typeface="Calibri"/>
                <a:ea typeface="Calibri"/>
                <a:cs typeface="Calibri"/>
                <a:sym typeface="Calibri"/>
              </a:rPr>
              <a:t>The psychologist as detective: An introduction to conducting research in psychology</a:t>
            </a:r>
            <a:endParaRPr sz="800" i="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800">
                <a:solidFill>
                  <a:schemeClr val="dk1"/>
                </a:solidFill>
                <a:latin typeface="Calibri"/>
                <a:ea typeface="Calibri"/>
                <a:cs typeface="Calibri"/>
                <a:sym typeface="Calibri"/>
              </a:rPr>
              <a:t>Above, Bordens &amp; Abbot </a:t>
            </a:r>
            <a:r>
              <a:rPr lang="en" sz="800" i="1">
                <a:solidFill>
                  <a:schemeClr val="dk1"/>
                </a:solidFill>
                <a:latin typeface="Calibri"/>
                <a:ea typeface="Calibri"/>
                <a:cs typeface="Calibri"/>
                <a:sym typeface="Calibri"/>
              </a:rPr>
              <a:t>Research design and methods: A process approach</a:t>
            </a:r>
            <a:endParaRPr sz="800" i="1">
              <a:solidFill>
                <a:schemeClr val="dk1"/>
              </a:solidFill>
              <a:latin typeface="Calibri"/>
              <a:ea typeface="Calibri"/>
              <a:cs typeface="Calibri"/>
              <a:sym typeface="Calibri"/>
            </a:endParaRPr>
          </a:p>
          <a:p>
            <a:pPr marL="0" lvl="0" indent="0" algn="l" rtl="0">
              <a:spcBef>
                <a:spcPts val="0"/>
              </a:spcBef>
              <a:spcAft>
                <a:spcPts val="0"/>
              </a:spcAft>
              <a:buNone/>
            </a:pPr>
            <a:endParaRPr sz="8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1"/>
          <p:cNvPicPr preferRelativeResize="0"/>
          <p:nvPr/>
        </p:nvPicPr>
        <p:blipFill>
          <a:blip r:embed="rId3">
            <a:alphaModFix/>
          </a:blip>
          <a:stretch>
            <a:fillRect/>
          </a:stretch>
        </p:blipFill>
        <p:spPr>
          <a:xfrm>
            <a:off x="609600" y="1914525"/>
            <a:ext cx="7924800" cy="1314450"/>
          </a:xfrm>
          <a:prstGeom prst="rect">
            <a:avLst/>
          </a:prstGeom>
          <a:noFill/>
          <a:ln>
            <a:noFill/>
          </a:ln>
        </p:spPr>
      </p:pic>
      <p:sp>
        <p:nvSpPr>
          <p:cNvPr id="141" name="Google Shape;141;p21"/>
          <p:cNvSpPr txBox="1"/>
          <p:nvPr/>
        </p:nvSpPr>
        <p:spPr>
          <a:xfrm>
            <a:off x="6331050" y="4657675"/>
            <a:ext cx="27684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Credit: </a:t>
            </a:r>
            <a:r>
              <a:rPr lang="en" sz="1100" u="sng">
                <a:solidFill>
                  <a:schemeClr val="hlink"/>
                </a:solidFill>
                <a:hlinkClick r:id="rId4"/>
              </a:rPr>
              <a:t>https://osf.io/bts5d/wiki/home/</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3415</Words>
  <Application>Microsoft Office PowerPoint</Application>
  <PresentationFormat>On-screen Show (16:9)</PresentationFormat>
  <Paragraphs>307</Paragraphs>
  <Slides>58</Slides>
  <Notes>58</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Courier New</vt:lpstr>
      <vt:lpstr>Arial</vt:lpstr>
      <vt:lpstr>Lato</vt:lpstr>
      <vt:lpstr>Times New Roman</vt:lpstr>
      <vt:lpstr>Roboto</vt:lpstr>
      <vt:lpstr>Raleway</vt:lpstr>
      <vt:lpstr>Open Sans</vt:lpstr>
      <vt:lpstr>Calibri</vt:lpstr>
      <vt:lpstr>Antonio template</vt:lpstr>
      <vt:lpstr>PSY102: Introduction to Cognitive Psychology Day 3 (05/17/19): Perception </vt:lpstr>
      <vt:lpstr>Today’s Goals + Agenda</vt:lpstr>
      <vt:lpstr>“Do you follow a particular news source?”</vt:lpstr>
      <vt:lpstr>Applying Cognitive Methodology</vt:lpstr>
      <vt:lpstr>Vignettes: Don’t Look at the Back Yet</vt:lpstr>
      <vt:lpstr>Review: Research Methods</vt:lpstr>
      <vt:lpstr>Open Science &amp; WEIRD Samples</vt:lpstr>
      <vt:lpstr>Scientific Ideals</vt:lpstr>
      <vt:lpstr>PowerPoint Presentation</vt:lpstr>
      <vt:lpstr>PowerPoint Presentation</vt:lpstr>
      <vt:lpstr>PowerPoint Presentation</vt:lpstr>
      <vt:lpstr>PowerPoint Presentation</vt:lpstr>
      <vt:lpstr>PowerPoint Presentation</vt:lpstr>
      <vt:lpstr>PowerPoint Presentation</vt:lpstr>
      <vt:lpstr>Scientific Realities</vt:lpstr>
      <vt:lpstr>QRPs:</vt:lpstr>
      <vt:lpstr>What are potential solutions?</vt:lpstr>
      <vt:lpstr>Application to SciComm Principles</vt:lpstr>
      <vt:lpstr>And, Despite Crisis...</vt:lpstr>
      <vt:lpstr>Perception</vt:lpstr>
      <vt:lpstr>The Inverse Projection Problem</vt:lpstr>
      <vt:lpstr>Top-down vs. Bottom-up</vt:lpstr>
      <vt:lpstr>4 Perspectives on Perception</vt:lpstr>
      <vt:lpstr>PowerPoint Presentation</vt:lpstr>
      <vt:lpstr>PowerPoint Presentation</vt:lpstr>
      <vt:lpstr>4 Perspectives on Perception</vt:lpstr>
      <vt:lpstr>The Oblique Effect</vt:lpstr>
      <vt:lpstr>Light from Above</vt:lpstr>
      <vt:lpstr>Light from Above</vt:lpstr>
      <vt:lpstr>Semantic Regularities</vt:lpstr>
      <vt:lpstr>4 Perspectives on Perception</vt:lpstr>
      <vt:lpstr>4 Perspectives on Perception</vt:lpstr>
      <vt:lpstr>Good Continuation</vt:lpstr>
      <vt:lpstr>Simplicity: Five Circles, Not 9 Shapes</vt:lpstr>
      <vt:lpstr>Similarity: Shirt Grouped with White Water</vt:lpstr>
      <vt:lpstr>How Would Each Theory Explain This?</vt:lpstr>
      <vt:lpstr>Experience-Dependent Plasticity</vt:lpstr>
      <vt:lpstr>Handout: Depth Perception</vt:lpstr>
      <vt:lpstr>Processing Streams</vt:lpstr>
      <vt:lpstr>Gruters et al. (2018)</vt:lpstr>
      <vt:lpstr>PowerPoint Presentation</vt:lpstr>
      <vt:lpstr>PowerPoint Presentation</vt:lpstr>
      <vt:lpstr>Yong vs. Gruters; Yong vs. Dean - how do they differ?</vt:lpstr>
      <vt:lpstr>Yong vs. Gruters</vt:lpstr>
      <vt:lpstr>Yong vs. Dean</vt:lpstr>
      <vt:lpstr>Today’s Goals &amp; Agenda</vt:lpstr>
      <vt:lpstr>Monday’s Work</vt:lpstr>
      <vt:lpstr>Participation + Minute Paper</vt:lpstr>
      <vt:lpstr>Extra Perceptual Illusions</vt:lpstr>
      <vt:lpstr>More Perceptual Illusions</vt:lpstr>
      <vt:lpstr>More Perceptual Illusions</vt:lpstr>
      <vt:lpstr>More Perceptual Illusions</vt:lpstr>
      <vt:lpstr>More Perceptual Illusions</vt:lpstr>
      <vt:lpstr>More Perceptual Illusions</vt:lpstr>
      <vt:lpstr>More Perceptual Illusions</vt:lpstr>
      <vt:lpstr>More Perceptual Illusions</vt:lpstr>
      <vt:lpstr>More Perceptual Illusions</vt:lpstr>
      <vt:lpstr>More Perceptual Illusions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PSY102: Introduction to Cognitive Psychology Day 3 (05/17/19): Perception</dc:title>
  <dc:creator>chbejjani</dc:creator>
  <cp:lastModifiedBy>chbejjani</cp:lastModifiedBy>
  <cp:revision>2</cp:revision>
  <dcterms:modified xsi:type="dcterms:W3CDTF">2019-05-17T18:09:29Z</dcterms:modified>
</cp:coreProperties>
</file>